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6" r:id="rId4"/>
    <p:sldId id="277" r:id="rId5"/>
    <p:sldId id="275" r:id="rId6"/>
    <p:sldId id="278" r:id="rId7"/>
    <p:sldId id="279" r:id="rId8"/>
    <p:sldId id="280" r:id="rId9"/>
    <p:sldId id="281" r:id="rId10"/>
    <p:sldId id="282" r:id="rId11"/>
    <p:sldId id="259" r:id="rId12"/>
    <p:sldId id="274" r:id="rId13"/>
  </p:sldIdLst>
  <p:sldSz cx="18288000" cy="10287000"/>
  <p:notesSz cx="6858000" cy="9144000"/>
  <p:embeddedFontLst>
    <p:embeddedFont>
      <p:font typeface="Kollektif Bold" panose="020B0604020202020204" charset="0"/>
      <p:regular r:id="rId15"/>
    </p:embeddedFont>
    <p:embeddedFont>
      <p:font typeface="Open Sans" panose="020B0604020202020204" charset="0"/>
      <p:regular r:id="rId16"/>
    </p:embeddedFont>
    <p:embeddedFont>
      <p:font typeface="Arial Black" panose="020B0A04020102020204" pitchFamily="34" charset="0"/>
      <p:bold r:id="rId17"/>
    </p:embeddedFont>
    <p:embeddedFont>
      <p:font typeface="Aileron" panose="020B0604020202020204" charset="0"/>
      <p:regular r:id="rId18"/>
    </p:embeddedFont>
    <p:embeddedFont>
      <p:font typeface="Aileron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pen Sans Extra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16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35DBC-6BBA-44EA-AC1E-E59C5972CBD6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B248B-86ED-4A84-86FB-E9EC349E36F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386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100000">
            <a:off x="-5186003" y="5709562"/>
            <a:ext cx="22404652" cy="6570600"/>
            <a:chOff x="0" y="0"/>
            <a:chExt cx="35276568" cy="103455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276569" cy="10345540"/>
            </a:xfrm>
            <a:custGeom>
              <a:avLst/>
              <a:gdLst/>
              <a:ahLst/>
              <a:cxnLst/>
              <a:rect l="l" t="t" r="r" b="b"/>
              <a:pathLst>
                <a:path w="35276569" h="10345540">
                  <a:moveTo>
                    <a:pt x="0" y="0"/>
                  </a:moveTo>
                  <a:lnTo>
                    <a:pt x="35276569" y="0"/>
                  </a:lnTo>
                  <a:lnTo>
                    <a:pt x="35276569" y="10345540"/>
                  </a:lnTo>
                  <a:lnTo>
                    <a:pt x="0" y="10345540"/>
                  </a:lnTo>
                  <a:close/>
                </a:path>
              </a:pathLst>
            </a:custGeom>
            <a:solidFill>
              <a:srgbClr val="F1EFE1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8746050" y="7905654"/>
            <a:ext cx="2508591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5"/>
              </a:lnSpc>
            </a:pPr>
            <a:r>
              <a:rPr lang="en-US" sz="2625" spc="52">
                <a:solidFill>
                  <a:srgbClr val="192954"/>
                </a:solidFill>
                <a:latin typeface="Aileron"/>
                <a:ea typeface="Aileron"/>
                <a:cs typeface="Aileron"/>
                <a:sym typeface="Aileron"/>
              </a:rPr>
              <a:t>Date du rapport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-113855"/>
            <a:ext cx="17489280" cy="9837720"/>
          </a:xfrm>
          <a:custGeom>
            <a:avLst/>
            <a:gdLst/>
            <a:ahLst/>
            <a:cxnLst/>
            <a:rect l="l" t="t" r="r" b="b"/>
            <a:pathLst>
              <a:path w="17489280" h="9837720">
                <a:moveTo>
                  <a:pt x="0" y="0"/>
                </a:moveTo>
                <a:lnTo>
                  <a:pt x="17489280" y="0"/>
                </a:lnTo>
                <a:lnTo>
                  <a:pt x="17489280" y="9837721"/>
                </a:lnTo>
                <a:lnTo>
                  <a:pt x="0" y="9837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700000">
            <a:off x="-5778689" y="1818391"/>
            <a:ext cx="17841191" cy="9666520"/>
          </a:xfrm>
          <a:custGeom>
            <a:avLst/>
            <a:gdLst/>
            <a:ahLst/>
            <a:cxnLst/>
            <a:rect l="l" t="t" r="r" b="b"/>
            <a:pathLst>
              <a:path w="17841191" h="9666520">
                <a:moveTo>
                  <a:pt x="0" y="0"/>
                </a:moveTo>
                <a:lnTo>
                  <a:pt x="17841191" y="0"/>
                </a:lnTo>
                <a:lnTo>
                  <a:pt x="17841191" y="9666520"/>
                </a:lnTo>
                <a:lnTo>
                  <a:pt x="0" y="9666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193" t="-27229" r="-21865"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2122331" y="4121331"/>
            <a:ext cx="6165669" cy="6165669"/>
          </a:xfrm>
          <a:custGeom>
            <a:avLst/>
            <a:gdLst/>
            <a:ahLst/>
            <a:cxnLst/>
            <a:rect l="l" t="t" r="r" b="b"/>
            <a:pathLst>
              <a:path w="6165669" h="6165669">
                <a:moveTo>
                  <a:pt x="0" y="0"/>
                </a:moveTo>
                <a:lnTo>
                  <a:pt x="6165669" y="0"/>
                </a:lnTo>
                <a:lnTo>
                  <a:pt x="6165669" y="6165669"/>
                </a:lnTo>
                <a:lnTo>
                  <a:pt x="0" y="6165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700000">
            <a:off x="11674653" y="6211412"/>
            <a:ext cx="11602435" cy="6523147"/>
          </a:xfrm>
          <a:custGeom>
            <a:avLst/>
            <a:gdLst/>
            <a:ahLst/>
            <a:cxnLst/>
            <a:rect l="l" t="t" r="r" b="b"/>
            <a:pathLst>
              <a:path w="11602435" h="6523147">
                <a:moveTo>
                  <a:pt x="0" y="0"/>
                </a:moveTo>
                <a:lnTo>
                  <a:pt x="11602435" y="0"/>
                </a:lnTo>
                <a:lnTo>
                  <a:pt x="11602435" y="6523147"/>
                </a:lnTo>
                <a:lnTo>
                  <a:pt x="0" y="6523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91048" y="2407199"/>
            <a:ext cx="8215346" cy="5065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1"/>
              </a:lnSpc>
            </a:pPr>
            <a:r>
              <a:rPr lang="en-US" sz="7524" b="1" dirty="0">
                <a:solidFill>
                  <a:srgbClr val="F4F4F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Projet </a:t>
            </a:r>
            <a:r>
              <a:rPr lang="en-US" sz="7524" b="1" dirty="0" smtClean="0">
                <a:solidFill>
                  <a:srgbClr val="F4F4F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UE-3 </a:t>
            </a:r>
            <a:r>
              <a:rPr lang="en-US" sz="7524" b="1" dirty="0">
                <a:solidFill>
                  <a:srgbClr val="F4F4F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:</a:t>
            </a:r>
          </a:p>
          <a:p>
            <a:pPr>
              <a:lnSpc>
                <a:spcPts val="7901"/>
              </a:lnSpc>
            </a:pPr>
            <a:r>
              <a:rPr lang="en-US" sz="7524" b="1" dirty="0">
                <a:solidFill>
                  <a:srgbClr val="F4F4F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Hypertension </a:t>
            </a:r>
            <a:r>
              <a:rPr lang="en-US" sz="7524" b="1" dirty="0">
                <a:solidFill>
                  <a:srgbClr val="F4F4F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artérielle (HTA)</a:t>
            </a:r>
          </a:p>
          <a:p>
            <a:pPr>
              <a:lnSpc>
                <a:spcPts val="7901"/>
              </a:lnSpc>
            </a:pPr>
            <a:r>
              <a:rPr lang="en-US" sz="7524" b="1" dirty="0" smtClean="0">
                <a:solidFill>
                  <a:srgbClr val="F4F4F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et </a:t>
            </a:r>
            <a:r>
              <a:rPr lang="en-US" sz="7524" b="1" dirty="0">
                <a:solidFill>
                  <a:srgbClr val="F4F4F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</a:t>
            </a:r>
            <a:r>
              <a:rPr lang="en-US" sz="7524" b="1" dirty="0" smtClean="0">
                <a:solidFill>
                  <a:srgbClr val="F4F4F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ntrepôt </a:t>
            </a:r>
            <a:r>
              <a:rPr lang="en-US" sz="7524" b="1" dirty="0">
                <a:solidFill>
                  <a:srgbClr val="F4F4F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de </a:t>
            </a:r>
            <a:r>
              <a:rPr lang="en-US" sz="7524" b="1" dirty="0" smtClean="0">
                <a:solidFill>
                  <a:srgbClr val="F4F4F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données</a:t>
            </a:r>
            <a:endParaRPr lang="en-US" sz="7524" b="1" dirty="0">
              <a:solidFill>
                <a:srgbClr val="F4F4F4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139006" y="9454725"/>
            <a:ext cx="2262283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058" spc="61">
                <a:solidFill>
                  <a:srgbClr val="F4F4F4"/>
                </a:solidFill>
                <a:latin typeface="Aileron"/>
                <a:ea typeface="Aileron"/>
                <a:cs typeface="Aileron"/>
                <a:sym typeface="Aileron"/>
              </a:rPr>
              <a:t>2024-2025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3170" y="8283125"/>
            <a:ext cx="5737473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0"/>
              </a:lnSpc>
            </a:pPr>
            <a:r>
              <a:rPr lang="en-US" sz="2714" b="1" spc="54" dirty="0">
                <a:solidFill>
                  <a:srgbClr val="FCFDFC"/>
                </a:solidFill>
                <a:latin typeface="Aileron Bold"/>
                <a:ea typeface="Aileron Bold"/>
                <a:cs typeface="Aileron Bold"/>
                <a:sym typeface="Aileron Bold"/>
              </a:rPr>
              <a:t>GUNDUZ Maxime</a:t>
            </a:r>
          </a:p>
          <a:p>
            <a:pPr algn="just">
              <a:lnSpc>
                <a:spcPts val="3800"/>
              </a:lnSpc>
            </a:pPr>
            <a:r>
              <a:rPr lang="en-US" sz="2714" b="1" spc="54" dirty="0">
                <a:solidFill>
                  <a:srgbClr val="FCFDFC"/>
                </a:solidFill>
                <a:latin typeface="Aileron Bold"/>
                <a:ea typeface="Aileron Bold"/>
                <a:cs typeface="Aileron Bold"/>
                <a:sym typeface="Aileron Bold"/>
              </a:rPr>
              <a:t>KAJOKA Felicite</a:t>
            </a:r>
          </a:p>
          <a:p>
            <a:pPr algn="just">
              <a:lnSpc>
                <a:spcPts val="3800"/>
              </a:lnSpc>
            </a:pPr>
            <a:endParaRPr lang="en-US" sz="2714" b="1" spc="54" dirty="0">
              <a:solidFill>
                <a:srgbClr val="FCFDFC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just">
              <a:lnSpc>
                <a:spcPts val="3800"/>
              </a:lnSpc>
            </a:pPr>
            <a:r>
              <a:rPr lang="en-US" sz="2714" b="1" spc="54" dirty="0">
                <a:solidFill>
                  <a:srgbClr val="FCFDFC"/>
                </a:solidFill>
                <a:latin typeface="Aileron Bold"/>
                <a:ea typeface="Aileron Bold"/>
                <a:cs typeface="Aileron Bold"/>
                <a:sym typeface="Aileron Bold"/>
              </a:rPr>
              <a:t>9</a:t>
            </a:r>
            <a:r>
              <a:rPr lang="en-US" sz="2714" b="1" spc="54" dirty="0" smtClean="0">
                <a:solidFill>
                  <a:srgbClr val="FCFDFC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2714" b="1" spc="54" dirty="0" smtClean="0">
                <a:solidFill>
                  <a:srgbClr val="FCFDFC"/>
                </a:solidFill>
                <a:latin typeface="Aileron Bold"/>
                <a:ea typeface="Aileron Bold"/>
                <a:cs typeface="Aileron Bold"/>
                <a:sym typeface="Aileron Bold"/>
              </a:rPr>
              <a:t>Décembre </a:t>
            </a:r>
            <a:r>
              <a:rPr lang="en-US" sz="2714" b="1" spc="54" dirty="0">
                <a:solidFill>
                  <a:srgbClr val="FCFDFC"/>
                </a:solidFill>
                <a:latin typeface="Aileron Bold"/>
                <a:ea typeface="Aileron Bold"/>
                <a:cs typeface="Aileron Bold"/>
                <a:sym typeface="Aileron Bold"/>
              </a:rPr>
              <a:t>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12427" y="7896129"/>
            <a:ext cx="3315439" cy="1416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2714" b="1" spc="54">
                <a:solidFill>
                  <a:srgbClr val="FCFDFC"/>
                </a:solidFill>
                <a:latin typeface="Aileron Bold"/>
                <a:ea typeface="Aileron Bold"/>
                <a:cs typeface="Aileron Bold"/>
                <a:sym typeface="Aileron Bold"/>
              </a:rPr>
              <a:t>Master 2 Informatique Biomédical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450" y="-4958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 i="1" dirty="0" smtClean="0">
                  <a:solidFill>
                    <a:schemeClr val="bg1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  <a:sym typeface="Open Sans Extra Bold"/>
                </a:rPr>
                <a:t>Transformation des CSV en </a:t>
              </a:r>
              <a:r>
                <a:rPr lang="en-US" sz="2999" dirty="0" smtClean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entrep</a:t>
              </a:r>
              <a:r>
                <a:rPr lang="en-US" sz="3000" b="1" dirty="0" smtClean="0">
                  <a:solidFill>
                    <a:srgbClr val="F4F4F4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  <a:sym typeface="Kollektif Bold"/>
                </a:rPr>
                <a:t>ô</a:t>
              </a:r>
              <a:r>
                <a:rPr lang="en-US" sz="2999" dirty="0" smtClean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</a:t>
              </a:r>
              <a:endParaRPr lang="en-US" sz="2999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785350" y="9555693"/>
            <a:ext cx="340223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058" b="1" spc="61" dirty="0">
                <a:solidFill>
                  <a:srgbClr val="192954"/>
                </a:solidFill>
                <a:latin typeface="Aileron Bold"/>
                <a:ea typeface="Aileron Bold"/>
                <a:cs typeface="Aileron Bold"/>
                <a:sym typeface="Aileron Bold"/>
              </a:rPr>
              <a:t>8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509B114F-6B3A-4CAA-4165-CC1E05AA9954}"/>
              </a:ext>
            </a:extLst>
          </p:cNvPr>
          <p:cNvSpPr txBox="1"/>
          <p:nvPr/>
        </p:nvSpPr>
        <p:spPr>
          <a:xfrm>
            <a:off x="243641" y="9555693"/>
            <a:ext cx="11737874" cy="46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KAJOKA </a:t>
            </a:r>
            <a:r>
              <a:rPr lang="en-US" sz="2714" spc="54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Felicite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1" name="AutoShape 10" descr="data:image/png;base64,iVBORw0KGgoAAAANSUhEUgAAARgAAAEYCAYAAACHjumMAAAAAXNSR0IArs4c6QAAIABJREFUeF7tfXuYFdWV795V59HdBxDphm5UUDNNhPEbvSbmziS5yWSSCH1oxGByk3iNeq9CR3wwCPJuJ5dM/ojGueM3MZO5STS535cE7QdNxExiXoAK6QfQQjehpRHUxEdEAv1+nHOq7rfq1O6uPl3nnF3PU1VnVT7S2OzH2r+99m+vtfaLEvwQAUQAEXAIAepQuVisTQjIskwppbJNxWExiICrCBgmGMiA2u5qH2FliIBvETBMML5tKQqOCCACriPgOMGgxeN6n2KFiIBnEHCcYDzTUhTEEwjghOOJbnBNiKIhGAyWuqZTWBEiMIEAP8Hg1DMFtGILdGP3I2uYQYCfYMyU7lYe1H63kPZwPagEXuycYBCMF5FFmRABRIAgwaASIAKIgGMIBIhgistELq7WOqb/WLDDCASIYBxGCotHBBABwwggwRiGjCeDT+0Ln4rN0yNKMKDYlv64gHE2kWGCwf0kznYIlo4IBAkBwwQTpMZjWxABRMBZBJBgnMUXS0cEihoBJJii7n7+xgc+hBHABnqhSUgw/GMMUyICiIBBBEwSjBe40WBLdZIHoxXWccASEAGnEDBJME6Jg+UiAohAkBAIEMGgPRIkxXSuLagnzmE7vWT7CQb7z83+w7qKGgHvDzb7CcYHHe79bvEBiCgiIsCBQFESDAcumMTDCOAE4eHOyRANCcY/fYWSIgK+Q8ACwTgwjzhQpO96BAVGBPIg4NYwsaMeCwSDeoAIIAL2IWDHcLZPGrtKQoKxC0m1nGCqic0gFWFxmbcQFMutBEgwRajs2GREwC0EkGDcQhrrQQSKEAEkmCLsdGwyIXjDnTtagATjDs5YS4ERwNhYYToACaYwuGOtRYVA8dIbEowHFb141dGDnYEiWULAkwRz+PDhcDQaXfLCCy/8156eng+98cYbH3zvvfeqRkdHyyilgiRJUxoNS37wC0EQcoLB0uVDjFKa8/75zPrzlYf/bi8C0DmeVFyLzcymd6C3oNugd4IgyKFQKHHJJZdcuPzyy9+88soruz/2sY8d/ujf/V3r/Msue9+iCLZn91Q/Xbx48dLvfOc7N7388stffOedd24cGBiYL0lSmAKrCAKh1G1xg6rKtuuRtQJtgNmGIqy1weXcspyeAyVJksPh8EBFRcWZJUuW/HLVqlXPLl++/Fi+SdItcXOOWLdMdVmWI9/97nc/+dxzz61/7bXXPpFKpWaEw2EhlUpNsUoYqG6Bg/UgAlkQ8ASfwXiASRcm32QyqZDNrFmzXv/EJz7x4y9/+cv/8fGPf/ydQhPNFIJxi1C0nXbo0KE5TU1NG/bu3btOEISZQCrM3WF/BxDdt15wcCEC3kUAxgMjGBgnQDDRaFT5nSRJ0vz58w/fd999G2+77bZDlNKpMYU8zbKTB9z2OaY07dy5c5fdc8893+3p6amVJElkMRQtyUAGRi5owXhX4QsimSfsiIK0XCGSUCikxGWAXOATBZFIsqT8Hr5QKPTOnXfeuWXz5s0/LpQlUzCCgaDt7bff/qPXX3/9s4ANAMIYmbFzYboOa0UE/I0Am4hhHEWj0XO33nrrtq9//etPudeqSRuoIARz7ty5mXV1dU93dXWtopQq5IIfIoAI2IsAWDeiKIIl8+5jjz32P2pra/e7bcm4TjCyLIf+6Z/+ad0zzzzzGLNc7IUVS0MEgoeAWW8QSCYSiQDRnH300Uf/oba29g030VEIxs2j401NTTdu2rTpYDgcjtgTUzELvZswY12IgPsIwPiCuCZbjf3MZz7z5JYtWzZdffXVo25Jw2XB2BVVfvvtt8s2btz4vSNHjtwOzMq7MoQU4pY6YD1BQgDGl7o5T4lvJhKJsfr6+qWrV69+0a12chGMXcLs2rXrY/X19ftEUYwYIRi76sdyEAFuBAI6qy1ZsuT//exnP/sqpXSMGwsLCV0jGFmWhdra2m+fOnXqPi2z6sse0N610FGYFRGwioC6n6z/pz/96Yc//OEPn7ZaHk9+1wgGjgEsX7789+fPn7+GxV7sicHwNBPTIAIFQMBj8ySMN/hz8803b3ziiSf+jxuIuEYwR44cue4LX/jCK4IgKHWyTUJuNBLrQAQQgfSGVSCYSy655OcdHR0rje7wNYOhawTzz//8zw/+6Ec/+jeIarMNdWYExjyIACJgHgEgmVmzZp3o6Oj4O0rpoPmS+HK6RjCf//znv3fs2LE1vCtHfOJjKvsQ8Jg9b1/DvF+SS9CzkMSMGTPO/ed//udfX8Z7vYOFZWTXCOb666/fOzQ0tAIJxvv67oiELg0i07J7XT6lYUaEnJ6WLa6Iojjy0ksvfWDevHnvmsYrV0YNIblGMIsWLfoNIeQz/jlnZKQzHekmLJQHAZ90kxfEZAQjSVKyq6trYSwWe4cHYitpXCOY6urq31JKP+0fgrECa768XlC3fDLivwcRARh/iUQi1d3dvWA6wVjwhbKA5TrBBLHTsE2IgJ8QSCaTWQjG/lb4gGBwtre/21mJZrA1k8e5FmDJxhFwjGB0DCBjBGPBgmIuknE4fJoDx6GtHYdw2gcnH8FYGOwaUY0RjIU2Fh3BWMAKsyICTiLARzD2SOAmwfyOUvoP9ojtVik4b7qFdAHqKdrOBYJpb29fOHfu3Ledxt0lgqGkuvqv9lFKP+V0g7B8RAARyI2AasHAMnVQCIaQ6upqJBjUfETAAwgkk0lJXaZGgvFAf6AIiEDhEHDAkUOCKVx3eqtmB5TLgSLdw8zXwrsHU76akGD0EJpQLtSyfAqk/++ImzncgpfLJwRjbJ0cYzDBU1RskT8R8AnBGAMXCcYYXkZTF5N9UkxtNaoHPOmRYHhQwjSIACJgCgEkGFOwYSbfIYCmSEG6rCgJBnWtILqGlRYhAlMJxlgs1ShcLu3kxY12RjsG0yMCphHIM1snk0m5u7v7CtzJaxphzOhPBNCOdaPfAkkwixYt2k8I+Xs3AHSvDkGtSnKvyoyaKIxJuK3VNVu0YE3Fim1CAAnGJiDtKEaQ4aplQRnAMvxPGdESoUQgRBYJlSmhJGlHVXnLSMuQJjVKJAKyMV4BinOVZNDYyNtfXk2ABOOhnoGBTGSByEQkMoXhLBFCYThLhMqyMsDT/58e9lM/1byY8ks9UyMznX4aqF+lNgI8l7ZeqEp6kwTDrBoPwYiieAgBXxCM0dizX10kqtgtYDqIkyqiEExSsSLgk2hYHd06BKP91QSP6PyS/SpvmrTpAJaTQmjwk0oTlpVCdzJz3Tyk1SiKZxBIJpOku7v78kAFef1KMERxSabGWNKDe9LqAOtmuvXikD4BucmCajlBtWnZZNWqUmwaXxEM+loOaUrWYr1DMEbNlBxI6REMvDQniiKRJGnirWr4e97PcZ1kFaTjLISmCKHjisVCaYhISUIEIUKSKYmEwgKR5FGNyNNMEZ3m6Jo1Gen00lBCJZAnHQdSrBWBEklKpt8dhv+mISJDGg9/IOv4+DiJRqNK3+s9JQy/Z88Mw0/4b7ce7YP6UqnUFJ1kz+3ATyYHkxF0GAatbZ8J/WYYMtnYK456MvnCRTIKZjaCYUoE5bGONVq2c+mBYMIKuSgEA0RDQgrpSDIhgkhJMjlOQmJYtWDMxGB44jQsjaASDLhEIItEpBSQdIRISUoEAVw1iUh0zDlIbChZO4BhIGt1gBUPAyQUCikDXTvYbaieqwioG0gDyANk0Q5Y9nctsbCJMn/hNs7amsrYZK1Ys+rEDbgVNcEo5jyFQZpUlKiiouJVURRhKnCmF/R7P8cCL7hHYA0k5LQVQ2RJ1S4xnIyOJM7/lRiWRKp1kRgXTJSqJRD1l0bSKCCpgisrVhBsThJZddtEGiHjI2KyLDz3lDQeAf+JEFGxqPTalct0snuhO7PhE/+dTCYjw8PDi6DP9awX+F1paelfysrK3pEkiYZCIRl0hDpjwugxvGIxqeQij42NzRkcHLxMSyKMXOAnfKWlpa9Ho9GhPLprBWNdOZlKgxwqnnIikajs7++fy2TLVPuisWAYwYDe9PX1SV/72tcWrl279i0tIG4yTWZH5Kr7vdEj1fsP7j1CwwOzFPLRxGTyz2JmU6QDu8x6gfiQIJUROXHJu5/49PLqKno9KLjnv9tuu+26gwcPdpaUlCjR6ExzXpZlubKy8qmDBw+u8UJjtm3btnbXrl1PRiIRgblFzK0HVw/0NxKJLD158uSv7ZPXvObv2LHj0YaGhs3ZZAnkWaRcQV5QsAsXLpBvfvObC9asWfMn+zrJuZJ6zv3smpfbnztWMmMwmpQ54kYZophVn3Qwl+2uCxEqlRAyXHFhee09C+fRaweda7F9Ja9ater6zs7Oo+FwWNCLGYA+VFRU/LC1tfVu+2o1X9LGjRvva2pqerKkpIRmunTg3oF1FQ6Hl/X09PzKfC325ayvr3/sxz/+8aZwGFz36V/REAwLnIFC9ff3k/r6+gXr1q3zBcGcOfeLaw50NB4XYoMRWNVx9YNlaSIo+3AEWSDSSOVAPL7mMp8RTGckEqF6wUiwYMrLy3/Y1tZ2j6u4Zqls/fr19+/Zs+fb4XB4wkvTyq0+Kr/s9OnTniCY7du3P9bQ0LApm0eJBOMFrcojw5lzv7vmQMePC0QwsF4EBAO7eSmRRyoH74jXzaf+smByEQwpLy9/2isEs2HDhvt3797tG4LZtm3btxobGx9GgoGlVTVC7zcL5tX3X1h8sKPhuFg2EHbfgplKMNJI5dCd8bqqABGMpywYJBjzM76VqLahWvViMH52kfISjNkgCw+qFAmGBybdNCb6xW8Es3379scbGho2FpsFc4AQ8kltpweaYEyPAI6MRUAwFRUVT7e2tq7mQMPxJEgw5iGeYsGYIHfumhctWjSNYAQ4vOeAi+RkO1iD81ow3MiYSBgMgjkKy77ZgrxeIpiHHnrovpaWlidzBXllWV7a29tr4zK1Cb1Qs2zduvXxpqYmtGDQgjGpRIUkGBvYmy1TI8GY7P882Yo1yBs4F+lQ+7PHCrNMHYgYDFowzvALQYJRgc20YB6pr1/wIO6Dya92OhZMPF5X5bN9MN4imByWmd9cJCSYLASDG+3yc4uSIoNgYB9MTbxuPhIMJ34GkyHBGARMkxyXqU1iV9idvNM32hWCYJRJXzPz84ZnghiDkSTJMzt5i9WCmXbpt5+DvEgwJpmZEIIEYx47npzFug8GCYZHO3jSoIvEg5JtaXhcpNwWDK9tZ4/ISDAYg7GmScEgGN8cduQhGEEQPHOaGgkGCcZWgpFGqoJ2mtpThx2RYMyrKwZ5TWLnrRhM1UBNsK5r8BTB8BwVQAtGfyAhwZgkGDgq4JWNdj5dpg7UdQ1IMIUmmOpF+wmd+nTstFWkR+oXrHvQHxdO+Y5g3I0z5qRtdRXJNzEYtGBMzsLuPeZDCMd1DXJ9ff1Cv9xo5zuCMa8jtucMIsE4uw/G2OyAQV79IK/vCMZLF0758KhAoCwYZwnGGMcjwSDBGNOYzNTBOIuUk2DwugbzKoI7eZFgzGsP5DS7DybT0jZmeVuTWZObZyfvnDlznm5vb/fEhVM8y9Reug8GCQYJxtpgNUsw1mq1LXd2gkm/mQqvCsyZM+ep9vZ2h99F4mNYJBjzXe+lZWpnYjB8OmQYwcLdaEeVB+8zXxUoxGFHw6CpGT7/+c9fd+TIEXCRst5o5w7B8LUACYYPJ71UwScY89jkzHn2/RcW72tv6BJjA6HCvyrgr528PARTXl7+g7a2tjqHus9QsRs2bFi7e/fu7/jlykx/ukgWLQGOZWqpvr7+Sr8sUyPBGBqjUxLzEIyXLBgugpHkpb2nvXEnrz8Jxrw+KTk5CMYZF8mi3NmyA8Hsb3+2WygbTr9+7tqXZnqZUs3Da748KuCtG+1y9J85F8nijGxBnwp26bdOk11zkaqrq/dRSj+lxS1jJ6/vCGZfe2O3EBsUqfpUtAWd4MxKieKO0VR6jyRNqS87zhu8o+beIL3s6KmH13gIxtP7YNKx84kvkE/H+oVg9Oed6b8927938e8OtpwQywYFqlzr5sZH0zfIEUYwEhElIf10bLAIxlOHHX1PMBmqiQTjxli1WAcQzL6DzaqLxLykTKLRM23MpAFhWVkykWiSECIQQSYqwVw2dEf8niA9HQsE88O2tra7LXaTLdn9dhZp27Zt/9LY2Lgh58uOXd0LYjNib9sCUI5C3Jp6CVgwhNJPaSv085WZr76/d/HL7S3dYmxEpLKWSLQtzOY7mUsD1guQC6USobIA++2IIIWINFI1fGd8TWWA3qb2lAUTSILp7l4Qi1khGL4Yk6MEoxVBz0WCV/1EQSSJZIIMDQ2RHTt2LPDTKtKB9ue7aMlwSKDDGgvDuTlBUkIwKYVYiCwSgUhEShIij1UO3bX8Xl9ZMN3d3Z2iKNKxsTESjUaJJEmwwU75A61TLZh7nEOTv+R169bd39LS8u3S0lIKcgqCoMgLE2QkEiHDw8MkFost6+7u/hV/qc6lfOSRR/7lpz/96QaQU+/zn4vEQWZ6BJNMJhXlAqUaGhqSduzYsXDt2rVvOQe9fSW/9t6BRfte/uXhUMl4KZHHYegrm1ChBiqnw74KD0z6Nto4myIIhGm1zk+GdNPMH6gBqpCVoE+IgLZHwlRKjVzSd9MtX6iuotcP2ddC50qCZeq2trbOmTNnColEQhmo2g928nppH8ymTZvWNjU1PQkbA1OplEIwSiQslVJkB5IMhUJLz54964mnYx955JFv7dq16+GcLpJlC4ZPPxy1YLQiZLNgAAToMCCb0tLSAUmS9PwKnmAGX4snU01rOxBdKBSSgOFPnjw5J1eBsiwL58gfyuYardW29FDzObW0cpnSqpzkcuLEiRtuvfXW30QiEREGdZbZzQl9mOYPyrJMU6nUTOh7GKSiKCoWgfajlI4JgjAKVk4ymaThcJilybdml+vfedpHVT1QZIM5QpblcCKRKNVaLpAG/ht+QjtEURyiVAmOsTrYz1zy5GuLOg/lVBqlHiYL/B3mnVQqFdV79xv+3X8WDMeg0SMYlo0xLTM7OYpzJIlGaaTe3l6X97c40qSJQru6um68+eabW0OhkJhtZnNWAg2zqxYLG5xaq4ClggEDRAjkA3/UwW5QxIz1Wc7cjPhCoZBCIHp6mUmOhcaUNU1LKjksGLm7u/sKazEYPjB5GJ2vpDypci1TQ1ZQIrBiCtlRULeqONLp06cDRzArV65sE0VR0M52md3GPSS5E05XDMAYBi3rcxjIOhaM0hfweyAXNthtUcY8hSixQVUfASsmh44rp8g1Pj6uWBCF1F2GJ/xkf8/WzGQy6W2C4Qi5TGtbLgvGDaUxWIfc29urHyEzWJBXkoMFs2LFijaII3hFJpSjMAh4nmDMwKJ3VMBMOS7lkXtP9woTW0+mVGqGXl2SOkc1KsG0Qgym8NKgBIVEAAmmkOin6y4SC8aCn1P4PkIJTCKABGMSOBuzBTLIiy6SjRriY24uKoJhKzcQLIP9BNk2B9moGlmLgrpBhkgkkjp16lTIjTrdqoO5SOFwGKK8bEObc9XnGIAsEAl7oLItmTO9YBvb9FaanBKe1Q11wkY6JiNb9QKZmL7C8jnbIOiVIC8LUudYpvZukNdsBCJbkBc6CzppeHhYXrx4cUc4HB6HfRKgPJRmP6fM0hhUMr1Vs4m9CLAHRxRFOZVKJX75y19+JlfZsny25I/95/6mrDSRPVmCEDnMzhGYRS5dfDJBaTgMf4P/gzoTJEHCJJEIyeJwiXRZxXWvUDhDkOXr6em5Zt36df9XIIKyTK2STFacTeI70Wd6+aE/4RsZGYm9+eabN8AFTrByqPb1FMnLysrenT9//mlJkgS2uicIcPoq65drRZRnvwkrOL35ETY6CQLoAnnvvfeq+vr6qrUrSjB4QW9BflhxmjNnTvfs2bMvUkq1QfT0xst0uzPl41nBzSf3RBkg2/j4uKK/fX19V164cGEBwzYTsUBaMHoEwzbYwWzQ19eX+trXvnalX3bynnnrd9ccaPvFcVrSH6KhcbUP5cndusqW2/S2qymT+YTKTOoOqJ6aLD3YMjQC9nLBHl44Sg0/JDkFl8HA9iqZSjPk5FBscMWquxbMo9cOGiTcgiSHnbydnZ1H07sTxImt90wYGI3z5s37waFDhzxxo93GjRvvbW5uhhvtFLJjVhWQDNuNnkqllvb2euPCqR07djza2Ni4mW+jnbWJL58C8bBovjK4/j3bTl4gF+ik/v5+aefOnb45KnDq/eeXHGr7ebdY2g+jfDorcKHCk0jDUnAWAXqMJtJ/iEjIeBkRxueOfiV+z1y/HHZcuXLldV1dXZ2hUEgZsJnuDxBMRUXFU62trQ5f+s2DPyFwo11zc/OT0Wh04g5h5i4xt7q0tHTpyZMnPXFUoL6+/rGf/OQnm2Bs6X1sJ++MWOztfCYSH0LmzEqrZU/Jn81FYh01MDAgbd68eeGGDRu4zyI5y725m//6+88v+V17c3c4NihIMnSk1gZR8047aaTy+bTD15ndzMpSW8jKkQUiU1Ell5TyfElYKiXjg5eO/c/augq/EAy7MpNZBJkzLRDMpZde+lRHR4cnCGb9+vVrW1paphAMc+sgPlNSUgJn6Za++eabniCYLVu2PNrS0sJpwdg6zKcVpnceh+aKfZgVR0swzGWYcl3DQL+083/7x4JRrszsaDghlA0Irl/6rRx4hOsaJPVGu8rRO+J1vrFgOO/k9cy7SEAwe/bseZIRohqjmRgKqh57xkXavn37Yw0NDZuK/rBjxn0wfrz0+4QYKwDBZL6LNFw5csfyunl+s2Bse7bEYVNWvfQbCcaEdVHQGEwGwfjuTl7l0u/YoOi6BTP96djhO+N1vrlwitOCceHhNb4RgwTDh5NeKi8RjO8sGK8QjDxSOVQTr6vy0yqSnx5eKwTBWDHK0EViMVC4Pkm9xQxWkfBdJM6ZYroFMxRHguEEz3iyQhCMcSkncxQ5wUzuCvFzDEZ5OtYzLztWIsFYGZF58iLBmAeX00WyYrClhauurt5PKf17rai+J5iOhuNi2UDYAzEYnxHMrdcdOXLUN29T+41g8GXHALhIigWDBGNqavNpkBffpjbR25wWjImSM7IE7elYLxEMPLxWE6+bj0Fe63qqVwLPw2uyLHtmHwyHBePdw45mu7B6UfV+SnK6SJ5fpoYDa2wTIhDMofZnjwmxwUihXSS/EcyqVauuh7NIefbBeGajHQ/BeOnp2KIkmKBZMGfO/eKaAx2Nx5FgjE85SDCZmFmPcWpLRILRj8F43oLRdqK3CKZqoCa+5jLHXSSbxkEQCUYQhGU9PT2eeHgNCQYJxvi0P2X5DW6CmDyLJI1UDcTdIBhrUk/kRoKxCcgsxWzfvv3xhoaGjUX1bAm6SDYq1bSNdkgwNqI7rSieGIyXLBgOgpG6g/ayIxKMjUMgGAQD+2CUVxQzP7iuYc6cOZ4J8m7YsOH+3bt3fxtu4GNWgUZuJfKPBKOv37hMbXLce2kVyacuUk6CqaioeLq1tXW1ye6xNVseglEeXEOCSd+5pnOzka19kbWwoFkwSDDm9UaNwSDBmIcwZ05fukhWFxCQYGzUpqC4SNEIlSV9FwktGPP6YjvBWBj86CKZ7Mf0Ycdnj4uxQS+cRRqIx+ucX6Y2iVVmNrRgbALS/CoSBnmd7QLrpXvsqEB/Tbzucsf3wViHTSnBOsFYmFJNtMFvMZitW7c+3tTUlGuZ2osEY61Tg+gieeWwozxSGTiC8dIqkvvL1NbGGsdGOy8SjAnq12QpLoKxpiB5kc68k9efBINnkfJ2tLkEPiEYewdJIAnGzQuntN2RQTBkpKpvWXzNFVwukr3damoEBHEnLx529P4+GLwyk3e4TrNgqi7WxNf45mXHIBKMz65rKEoXCQmmSAiG88Ipz+zk5YnBIMGgBcM7fLnSwcNrBzoaumjZQKjQ98FII1V9cV0XyQP+kA6aPATjpX0wfiMYjlWknBdO2ak1FvbBGBMjaDEY5WXH9qZuoWxAhHfuJ78pT91zkRV/IrWmCRdJTr/sOFzVX7N8td+WqXMGef1GMF6KwXBstLPlRjseBrBAMPzDAlLqvU3t74fX9i3e17brhBjrFwiVlHMYwDMMUIVyMp6rZmnUf0rTEmcatXiiWEtUSl/XQCQiSAKRR+YP1MRX+22jXU6CKS8v/2FbW9s9xrTMmdQ8FkwxEswUtLOwDRKMSZ0827938b6Xm0+EywaFFDxIP0EtJgvkzEZlqhBM+kuqb1NXDd5Rs3a+X56O5dhoR8rLy5/2E8H47LCjLRYMj8oiwfCgpJPm7Pt7Fx9ob+oWS0fFFA2ZLMVYNioTIsgCkYTkhCUjSoTIo/OHvhK/pwoJxhievKn9tpN327Zt/9LY2LihqC6c4nCRSH19/YJ169b9ibfjC5kOYjAvtj53XCwdDkviaB5RWIwmF5/nSyMTIlPVTgJWSZOaYtGMVA4urb3bN68K+M2CWb9+/f179uzJdh+Mcl2Dl1wk3xMMT3Anc8RlI5hUKgV3aZC+vj5p5cqVNefPn3+vEMQBLwaEw2GSTCaVkd7S0nIslxyvvf3SwtaOX/9EiIxFJWE4HV6hYGNQQiSZUJq+SUkm8DtwaYSM4qaiSIkEvs+0NEAr7JeQAG43giKpJKYf3ZWSspCYO/DJm+++ZQFdMJJN5j/+8Y+l999//6LS0lI6Pj7uKsSArbZCWZarjx079qwoigL0PYvFadLI5eXlLfPnz/96JBIhbssbCoVoIpEgoA/wc/bs2f99//7929iFU3qXZF1yySX3LliwoNVVYNXKmO4ODQ0RwKuiomL9gQMH7somC+h4d3f3FbFY7G2n5S24iwQNBJIRRZGMjAzLlGYORAcg0GdI5beCIMCFatIbb7wR5qnZDNnylGt3mp6enhs//elPt7KnQvQGid11ZikPLoCTYrGYMDIvyo+qAAAcuElEQVQyQkKhkB7BwKQjj46OKm+XQxpJkpQ/bnyCICg37cEfIMBIJAI6odxmBzIoHK/+AfJTiUgGPS7UB6QIdYN80WhUTiaTcMuerjhBJZhpT8cqM7zaiaxDC9VBUC+bSWEA9Pb2QuTWHx8Hy3V1dd1YW1vbFo1GBTZQCtU4GASg/DCpwN+h7zPjBfA7+DeYkZPJpG4aJ+VnlpWW1LSWFvwdCIURJBBNtgGtlTNXV3F0o36TYSVSsZrT9oJKMgpuel8gCUZvHwwb1EzJeDrISaUChVHdJOm1117zD8FwgAIEc8stt7Slr491wUrMIxMQCBAMYK4XjFSvoSRg5ZSUlGRNx9F0w0k0E83EgM2UEXQW5GdEky2garhykxnYpAF9yybrogryZiMYLckUupOgc1QTWDp16lSgCAZcpJtuuqm1rKxM9IK1CIMT4htZYjDKwIUZOBqNTqRz263LJBpt/do9XGxQm+QGW7JlXkauE9eaqKewFoxpOy03TrkIxhaEbShE0ylyb29v4ad5G9rEigALZsWKFRCDEXMpn21VOrmh2TYhg1uQntvJWltYgnEIc58RjL9iMBx9phJMGwR5jREMMgUHvL5KUtQEU0g3iZnAEOQNmouUSTCFHBG6byFx7IV2SzfMumIW5bPE5JnuG/RvtnYUM8HAcmAhdZ/VLZ0+fdqd7bkWW8vr0aqrSMoyda4qectTyjCUeLJWdSDm3CLhFUVgUk+8uJYDvELLrHGLFGyLKshbXV09bZmarSTAz9HRUemKK67YJUnSsKZTs7JN5uYtA+NUq9iTm9golSVJkmHZMZVKpVpbW+/PVeb5862zXuxqu4WKg1S0ORwM2zAmmE7SblITiZgSiBQap4Ickgn8XU5IYWF2YunH/7qZ0n/QX5ckhPzhD3+48vbbb99SWloqQnAV2mn002JOlU2F+T+WB9KrS77w89K+vr4vyDKc3JzcHsBKg4FaVlbWE4lEDgAhJpNJWPlKnw3NUm+GPkw5c5orX2YLoBx1NVHZ1wKyhMPhv3733Xf/myiKlC1bs1UuCETD32fMmPHzaDT6J1il05aZC6dcOsyDryY/bBKFfUPKPq6ysrK/ffPNN/9Ljn0wwbtwKttOXrbcd/78+dT27duv3LBhw1v51bbwKc6+v2/xgd/vPR6bnQiPJft03rRzQsYwEVJw/cy4chaJymESCkXI2GBkYFnt3b45Tb1y5crrjh07dlQQBDEWi5HBwUFle4CWYGbNmvX9o0ePftUJFI2W+cADD9z7/PPPfyccDsFR9onsMIBh/4s6Kd105syZ3xgt24n0mzZtenT37t2bYMOgXvnJZLI4CIaZdDADXLhwQXrkkUeu9NVZpMPPnRCif4Hzh8o5ofSXMXlOmejZ3QyZaSCf5iwSu8dhcsip7ohAYB6XxRGVYCJESglETFWM3HTT6nlcd/Lm0miTLk/eQZJRLlw41dHR0VlWVibAAIXNdNpdsGA1XHrppT/o6Oioy1u2CwkefPDBtc8999yTzL1kbjwstcM3PDwMe3WW9vb2/toFcfJWsXXr1seampo25XCRiodg2N6T/v5+qb4eCOZBfxx27H9h8W9ffPZEdFa/IElcpwryKkb+BOpIFUaU+2CIHCaiHCLjA7NGbl7xgHWCyS+AiRTTWQssmK6urk44i5S510ShWlmWKyoqnmptbV1jokLbszCCgV3Q2iMEjBRBh5PJ5NKzZ896hmAaGxvBgtHFomgsGO3uw4sXL/ruTt7ftT1zIjSjXyDEpftgFCuJKi6ScuEU/HeKEjo2byRec69HCWa6jmuvzGRne7Sp8hGMU4ZWNmbasGHD2t27dz8ZDocnRqx2n4m6o3fpyZMnPUEw27Zte7ShoWEzEgylE9ua0xZMvasukhVFTV+Z+Wy3EBsUC38nb+XwnfG6Sr/cB8NzJ++cOXOeam9v94QFs379+rV79uxRCCZzx6ziFKf1WOMiWdEs6wbY9u3bH2toaPCBi2QjThz3wbhOMFa6Eghmn5vvImmFnf7w2tAd8TrfXDjFQzDl5eU/aGtr80QMxjjBWNEs63k5Hl4rnusamE9bCAvGSld6iWCkkcqheLyuynKQ1wogBvIiwRgAy0RSlWDgbepsq0iBJJhp+2C0B8aAYHbu3Llw7dq1Plmm9pQFM1gTr/PNjXZIMCZYw0AWb7hIafcnvePPhV0cHM+W+IpgXn3/hcUHOxqOi2UD4ULHYOSRSiQYAwPQaFK/uUjeIJg0yjm3axvtiFzpkWBsRHN6DAYJxkZ4M4tCgjEPrgmCMWfvBJlgYMe7CSAt9JqsLlNL6rMlaMGYBzN/Tu0yNd8qUv4ynUzBYcEELwbDQzBuL1Pn7eQcXAou0qH2Z48JscEIukh5kZySgCcGo7dMbW5qMyabXuo0wTQ/GQ6nr7qAT+fyKc/s5C3KVSTnCcZd9Ttz7hfXHOhoPO4MweRpi+IiweMC6adjpZGqgXh8jW/OIpklGOtUYa4Ev1kwSDBqP2esIsn19fULjZxFcpdSpiqnYYKxU9iMGAwSjDni4M3FQzAeexfpW42NjQ8X1XUNHBaMYYLhVRAn0hkmGDuF8DnBqA+v5Xybes6cOU+3t7evthM2s2UhwZhFzlurSEgwvP04fRWpvyZed7lfNtr5lGC+wx5e04vBFJcFw2+O5178yFdOvn/XDBi0YHjZgyMdEgwHSPYleeihh+5raWmBs0gTm2Mzg7zFRTD82BpaXTXAJ9Mk4DiLhBYMb78VgGCs9H1ms/xmwQDB7G5peTISHIKxeB8MvzYYIhhe/ddLhwRjBb2MvAUgGBulJ34kGC4L5rXTv5p8SdxOxIyVxbGKZJFg+OVxjWDQReLvlLwpLRMM/wyUVxYTCVSC6YxEIsob0Jkf3AfjpSAvj4skCMKynp6eX5mAw/YsSDAqpFaXqW3vGQMFemkVSR6p9GOQNyfBVFRUPN3a2uqJVSQkGAMDQ00KF5LDxeVowRjHTsmBBGMSOEKYi4QEYx7CnDnRgkELxppqZbhIZKSqb1l8zRVBWqb2mwWDq0j6Ko0WjMmhrlzX0P7scTE2WPDrGoJIMF6Kwagb7XyzDwYPO+pbML66MtNb98FUXayJr1kQJAvGgwST805eL1kwSDBIMCbtJgbc1OsapOHKi/Hldb4hGDzsaK378+VGggkAwXjqTl4kmHxjztK/85xFmvqqgKXqLGfmIJii3AfjKxcJCcb8OOCxYLz0qoDfCAZXkdCCMT86Iee0jXZ2xmCc34SHBGOt+/PlRoIJwDK1tx5eq+qLB2yZ2ksPr6EFk4/Ssv97QZepmViwXXxoaEjetm2boQunzDfbes6z/S8s3v9Sc7cQGxD1X5+xXse0Etjdv8Kw8i41kUVC5RSRRisHamru9c2NditWrLj+xIkTR0OhkPLWc+bFSOrTsZ7ZyQsE09zcPLFMzeSFt6nh7/BEq5diMDt27PjWM88883COp2OL405eNoAAiAsXLvjqNLUSg2lr7hZjfSKs6bjxUVkkAhGILPYRIkcJkUqISFMkOTJ7IF7zoG8Ihp1FEkWR6g0Cr51F2rhx433NzXAnb3hiQoY3tUOhkNLt8HdZlpedPn3aL2eRiodgYAZIJpOKBbNjxw7/WDDvv7D4xSO7u0OlF8WEnHKFYgQpTKgsEEkcIEQuIUQqJVROEDFVObj0ptWTD685H0axxKdf+tKXrm9tbe1k96uwM2kai1aePXv2Dw8fPnyPpYpsyvzAAw/c9/zzz0+5D4YRCxAkyJ9KpSwTjF3dtn379sd37dq1kRFgJgzJZLI4CAY6h5mZYMFs2rRp4ZYtW/5kk144Wsxb/S9f86sDu45HZw5HkpLkaF0ThUsCIYoFM6RYL1SOEkEgJDFc1l9bu9pXN9odOXKks6SkhMLsr+cizZw58+nOzk5PHHbUIxj25DHILooiGRsbW3b27FlPWDBbt259vKmpCZ6O1dXLoiEY6CTonEQiQUZHR+XPfe5zj0QikYvs2jAwle0euXDKM5tvqs5KEvz7v/7rv/57rrrfGTg69+grLz0cKhkOk5DakRqeoTRt1OTjHqAMovwfPIWhjDWZaMphfwUiUdJQmUpkjAgkTORURCZkXCbJGcPL/vaz36D02vFsMp8+fXreE0888QW4IgEGtZkv21vH2cqCejKxht9duHBh/sGDB7eBi5SNYKqqqg596EMf2sVm4VQqpYAMJ3TNyG4kD7STyQ7W9Z///OePHz58+EuhULqjmVoyNwkmyWuvvfbbV1999atG6mHtAZ00mk9j7U3RZ5DpnXfeuaWzs/Oz2cq0RDAGzSzTDTMKiN59MKwMZiInEokcysPZMs5keq9aqooD58yl119/Pe1gB+Tr7Oz8yPLly38fDoeFXATrUHOZnkH/Ksf4YbBmukbauiVJkmHgMgLKmI35e9lkg9igV4O4MpBhZlHaAHVu3TUpBH825V4dVR4FW5i4s83PlgiGXyYlZUEJRqtgaiQ+KygG22UquUaGVG9vb6AIpru7+yM333xzayQSUVZuHDAOuTFnZKFnvWROOuosr/zabZn1Vrj0Ggl6Y9Yq5AYtT0LAVHu/Uq7kQSWYA4SQT2obrgKizGpMgQowu06IxJREEATp1KlTol2d74VygGBqa2sVgtEO2kLIpiUWvZcSs8mULaZgdxu0xKKNtejoLrMa0rO1a/sVpreY6S6PDIxgZsRibzvtb7ppwUwjGDYjMVB4wLFbmbTlaWZIqbe3N1AE09XVdeOKFSvagGAKjTNgriWZXJaCVkfclJvJxGM1sbRuypc5DnjkZHkKbME4494uWrRIl2CYaQc/C21mgt86Pj4O+xvkU6dOqWFVJynNvbKBYGpra9tKSkoUF6mQX67YC5OLLQCwVUZed8WOdml1kbnNma4b6CqLc7gpW672aV2kXGRXYIKxo4uml5Ht0m9QINaJmZ2ZWxI2SOwzwkBRwuEwrGrJp0+fLizB2MzzWoJhmDvT0/lLBZy1MTe9fmcDBFZx4O+wmuTWBMRWh5h7pLVmtC4dyARYeoVgtKtaviIYO3Q9G8GAOkInwcAGgNxSIr1hwGYlURSlnp6eQLlIPT09N9bU1LTBKhIMWph9C/WxusFajEQiWfscti9Eo7DXR1A2Y7pleTFLQF1Bmqgf8GJkAm0AmeCDNoAOw59Cfix+CT8Bu4IfFaAFXkViAxo6hbknhQzygkKBkoRCIenVV18t3Ah0QEu1BAMzLxscDlSVt0hmkQDBwIDNtE7ANg2JotIXICcMYLdXvhiZMTJk+2LYBAj/zvQXfsIEWUiCYVYh4FVaWqoQTFEtU2d7eI113MDAQKq6uvor77777vm8GupcAthDAIoCMZjf5qrm1T/+9vKjnS/9mxhJiAkCZjKlAoUZTrOUIKQ3tCm3K2h3BMhEu5dOrQZ22ZHsx5rUsgUiEkJhpoTECTklj6eExKXDH7/5rjVX06tHs8nc2to664tf/OJHotGoYsFk20buHLRKyYpfO3PmzKv/8pe//AdsyAE59AZCLBb7eX9//xPqAM/0g7MFkXjT6TVzSl6Qa2xsTKlnyZIltSdOnFgH1h+zYuCndjKklG6RJOmoWrC2rGmyTiybphNbcRAm6tFMGvINN9xw9yuvvPLlbBv4kslk8C6c4njZMbVz584r165d+5bDSm5L8XDY8cXWvcdDJSPhlDiWp8wMldJNzZFGOT0dThOMLBBCkwRenpFHKgaW1f4v3xx25LwP5nttbW332tJZFgvZsGHDV5ubm/9duwKnJUXVpbqpt7f3NxarsiX75s2bv7m7efdmKuivmxcrwUg7d+5c6BuC6d+7eP/LzSdCpSNCCkwXFz7YJC/IlEhCUiUYmYiSQKThyuE7ltdVUnrtoAtiWK6Ci2DmlH+/rb3tq5Yrs6GAhx566N6Wlha4rmFiid/LBLNly5ZHm5ubN2U72lG0BFNfX3/lunXrfHHY8dT7u5cc7HiuO1Q6KKSoWwtOArhbhFB2lkgmghQi0kjV8J3x1cEimPLyH7S1tdXZwA+Wi+AkmKW9vb2/tlyZDQVs27bt0cbGxs3ZVpIKRzBWvME8wHC4SP6yYOA+mPbGE2KsXwB3ZcKGUaMt7Pia1gE3lUb10ifLgdC8pAQzIAqjWDTDQDDWLRgHu3+KdnBZMEgwpqlGJZgAWjA5NLS6uno/pfTvtahpNwb19/f7jmD2tzd0C7FB0cUXeIkMVKYQDCWUSEQAF2lk3vCd8a8GyoLxxpWZaYX2mwWzdevWx5qamoBgdEkqkBvteAjGqIvk1oyr10teelVAHqkcqonXVfnl4TW/WTDr169fu2fPnpwPr3npykyOS7+Dd+FU0Fwkiy87ciwZ5bCQM18VGK0crKmpm7zRzrRxrZ/RbiJHgrG5gzKKQ4JRAclwkXy1TG2RYKxpmMsEY03Y6bk5Ceb7bW3eWEXymwXD8fBaUVowSDC8IzmDYKSRqoF4fE3Q9sH4hGBgg6S3XhXgIBjcaMc71gqVDiyYQ+3PHhNigxFl05ubHxKMm2iTAFowSDCuapCJys6c+8U1Bzoaj+clGLsDGMqyNZwogD0xUnqZGi0YEz3In8XfBDM93BfUVaR9lNJPBWWZmptg+PWYP+U0gqkciMfrguYiFWSjnd58wEswp3t7f13Ym3bSKsThIhVlDMZX+2C8RDDySGV/TbzO08+WaAcuZ5C3IASjx/K8BOOVnbxIMPqrSJLRfTD8U779KT1FMMOV/TXLvU0w2h5AgrFfH7UlIsEEhGD2H246JpYNRD0Q5O2Lx9dcYWqjnRMxojzjBwjm6JEjnWH1hYPM5PAeVrmHjgrA29S7d+/OudFOkiTLLzvaRTtIMEgw1nQpcx/MSNXFmviaBaYIxpokpnLzWDDeOCqQbh4SjKluVjK5c88AIYRnJ6/fXCTPWDDDlRfvXH73FZReP2ReFdzLiQTjLNYcFkxRLlN7JgbD4zVADMYrBCOPVF64I373AiQYZwZuAC0YJBhnVMW+UpFgzGOJFox57HhyogWDMRgePcmeJnMfDLpI1vDMkxstGPPwYgzGJHZesmCk4cqL8eV1GOQ12Zf5shkhGLhom1Ll3sGCfWjBoAVjTfl0LJgAEszT7e3tq60BZU9uIwRjT43WSkGCUfGDS88lWVaerYAb7XAViVOxkGA4gbInWQAJxtRRAZ7Fj0zEXXORsr3syB7U8iPBHDjc9IpQNlBS8I12wXSR0IIxyY8cFowpgjEjDhKMGdQIIcpRASQYU+hxriIhwZhCl+uwY/CWqXksGD+9i4QEY0T7pxrX+QmGyHPmXPpUe3v7GiO1OJWWx0Xy0p28HBYMEoxTymJXua+d+80HXzy865gdLpLhC3oDH4PxFsF44jS1gQDIju3bH3u2oSHXqwJIMHYRgVPl2EkwhmUsgn0wfjvs6E8LZsbb6nPhhlWQN4OnYjCuuUgGZoNsQCLB8KrY9HT5XST/nab2J8HE3jbfizo5dcaVpwjGT8vUSDDmVXPVqlXXd3Z2HoXH5LVvPLMS4boGv52m9hnB4CqSUfW1wSgxVCUGeQ3BNSUxD8FUVFQ83dra6omNdg899NB9LS0tcB/MxHvyWmJUn9/x0tvU32psbHy4UC87asdiQS0YrdYNDQ1J//iP/3jlli1b/mRedd3L+dq5n3/w5aPPHZMiF0qo4NarApQoe25oUnk+Fh6oDslRIo/Mu/CVmrt8c5paJZjOkpISmkqlpnUaWDCVlZVPHzx40HMEoxUWSEYQBAJtCIfDy3p6en7lngZmrwmejm1sbNwEsul9gbz0W2+ZWmMSk+HhYXnr1q0L161b5wuCOXnu5x881PqzzvCswTJZTj9G78pHJUJJisjwUxaJKMVIcmj2X+6qvXuhX65rAII5fvx4pyAIVJIkIoqisptbARE4NH2j3Q/b2trucQXTPJWABQM32kWjUcosF7AOQHb4QqEQ/PAMwWzfvv3xhoaGjYWyYLRwTrdgHPI1shEMdBh00Llz5+RvfOMbC9auXfuWF5Qqnwx/7DuwaP/BvUfEssGZhCSUR9Id/yg8eZ9W6nRtIiHJUkLGZr5/W/y2q5wmGCuqoc0LBHP06NFOcDlgls2MwwDBeM1F0hIMyAuDF2RPJpNKT1BKPXNlJjwd29DQ8LBZC8ZKP2eOAU+4SNBhqVRKuuWWW35QWlo6mCkkKNwUVsxGzTaN8Mn6BEIEmJ3GiUAUi0GWJIHINCEnad/st947eZccHo4IgqS8VaSAySRVkc2knQnANZtfeNPAG0jsEkJ4FwnygTw0ERtaWLXk+yQ5IynSKJUIKH2aiCaCBjZhw1sMYJit7vfee6/84MGDd46Pj1NmvWi7FLr78ssvP/7Rj37012AlRCIRICHF2snUBV55eNOBzDAwoS5GIGfOnPmbo0ePfhYsLpATXCKYFBOJBLhGCtnccMMNjVddddUbIGcu3O2WX4sxk/vkyZOf6O7u/kghLJhMcioowTD/VTuL6a0q8CqH3elkIhGJSmlyITKhkkgIKSGSTEhKHpejpYSOJkeJIMcIVegF/j9NF4w0tOTBwGY/tf+WwUtpcgCvQdND8NAa++D34CbJcpKExRBJgRElRZRBQei43VDYWh5zL2CQwmDVDgT2b8x1gorh7w7PKVPaBzIBqY2PjytEwmItjHRUolPIBSwY9u+F1l2oHwgb5M9mvUBDiy4GY6v28hTGvXVWJpIgEyqn1MuLYVRHCJGBaBTVTwdcCQumZfK1ljb0qEZLRbmMy8m8FE6f03R98L4j1A8xmfQH8oFsbgWdecDGNNYR4FZYrqqSyWRAdvJq7KVcQV4uVAqSCNwQcJHAggEiSXc0VcwKGNxgUcAwn3RdJu9Rz2Wf8NgwWrLSEgwAIRIZ4i9KvWkZ0qTC5AJzBj9EQB+B4BCMpn1+JRgiA8EAmYCVAIN50k2ZDLhCGiMOkFmCSaXlgKVqElaJjsmjWi9wjECxqvBDBLISTHFstCuYAhiwONNxkElSmXQ/4PH5tJuU/vdsBGM2CqNnwbCy0tYLuEuEalewIA9YXegiFUy3fFBxIGMwH/jABw6IovhJH+CfISIjD714uJ0LemaRYS4Sy58mGfwQgUwE2KKKJElyV1fXFbGYzWeRdCB3bRVp8eLFB1KplMMEY8A0cVL/PCKGk00s3rJ91LkZorL9O7BU/vvf//6KuXPn2nvYsZAEc9VVV+0XBEFLMPl2prlGfgUYLPnarhXJaRx4ZTEjx0TZXrD1CtDPBqp0HiG2nD42Npbq7Oy8ypMEYxaG/v7+clEUowYQx6SIACJgMwLnz58npaWlsFP6z5ROCS7aXFO6ODOzkiOCYKGIACIQPASQYILXp9giRMAzCCDBeKYrUBCrCJh1363W67/87iGFBOM/7UCJEQHfIOAMwbhHkL4BGgV1AgFUNCdQtbNMZwjGTgmxLM8ggMPZM13hG0GQYHzTVSgoIuA/BJBg/NdnKLEPEEBrL91JSDA+UFYUERGwjECBGC/wBKPe3Mi7Hd5yP2IBiIDfEbCTiwJPMH7vbJQ/mAjYOYi9jBASjJd7B2VDBHyOABKMzzsQxUcEvIwAN8EUi0nn5c5C2byOAI6SzB7iJhivdy3KhwjkRwAJID9G9qZAgrEXT8+UhkPJM11R1IIgwfio+5E0fNRZKKqCABKMzYqAJGAzoFicLxDIpvdIML7oPhQSEfAnAkgw/uw3lBoR8AUCSDC+6CYUEhHwJwLeIxgMYmTRpOzAIGT+HHzFILX3CKYYUMc2IgJFgkDwCQan9yJRZWymFxHwDcHw8ARPGi92AsqECAQVgf8PJXznNSRjgc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306752" cy="330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1" name="Picture 6" descr="Csv - Icônes interface gratui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6667500"/>
            <a:ext cx="2660117" cy="208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R (langage) — Wikipé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574" y="1127484"/>
            <a:ext cx="3205946" cy="248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 rot="5400000">
            <a:off x="2391377" y="4020383"/>
            <a:ext cx="2421159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pic>
        <p:nvPicPr>
          <p:cNvPr id="8196" name="Picture 4" descr="Traitement paramètres - Icônes Affaires et Finan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05500"/>
            <a:ext cx="3025415" cy="302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 rot="2388491">
            <a:off x="4337836" y="4442337"/>
            <a:ext cx="4092733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7185385" y="8877300"/>
            <a:ext cx="568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Traitement des Dataframe</a:t>
            </a:r>
            <a:endParaRPr lang="fr-FR" sz="3600" b="1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1143000" y="3702515"/>
            <a:ext cx="478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Importation dataframes</a:t>
            </a:r>
            <a:endParaRPr lang="fr-FR" sz="3600" b="1" dirty="0"/>
          </a:p>
        </p:txBody>
      </p:sp>
      <p:sp>
        <p:nvSpPr>
          <p:cNvPr id="37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 rot="16200000">
            <a:off x="8268375" y="3527873"/>
            <a:ext cx="2571168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1295400" y="8736568"/>
            <a:ext cx="478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CSV de MIMIC-III</a:t>
            </a:r>
            <a:endParaRPr lang="fr-FR" sz="3600" b="1" dirty="0"/>
          </a:p>
        </p:txBody>
      </p:sp>
      <p:pic>
        <p:nvPicPr>
          <p:cNvPr id="39" name="Picture 6" descr="Csv - Icônes interface gratui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045" y="1067272"/>
            <a:ext cx="2660117" cy="208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6639233" y="3194154"/>
            <a:ext cx="5896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Exportation CSV Standardisé</a:t>
            </a:r>
            <a:endParaRPr lang="fr-FR" sz="3600" b="1" dirty="0"/>
          </a:p>
        </p:txBody>
      </p:sp>
      <p:pic>
        <p:nvPicPr>
          <p:cNvPr id="8198" name="Picture 6" descr="SQL Database (SQL Azure)&quot; Icon - Download for free – Icondu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0898" y="5699222"/>
            <a:ext cx="283685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 rot="2111082">
            <a:off x="11395736" y="3889242"/>
            <a:ext cx="3546414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13722826" y="8764369"/>
            <a:ext cx="4418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Exploitation avec SQL</a:t>
            </a:r>
            <a:endParaRPr lang="fr-FR" sz="3600" b="1" dirty="0"/>
          </a:p>
        </p:txBody>
      </p:sp>
      <p:pic>
        <p:nvPicPr>
          <p:cNvPr id="8200" name="Picture 8" descr="Histogram - Free business and finance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4743" y="1067272"/>
            <a:ext cx="2854753" cy="285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13133366" y="4067019"/>
            <a:ext cx="5896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Histogram</a:t>
            </a:r>
            <a:endParaRPr lang="fr-FR" sz="3600" b="1" dirty="0"/>
          </a:p>
        </p:txBody>
      </p:sp>
      <p:sp>
        <p:nvSpPr>
          <p:cNvPr id="46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>
            <a:off x="11846980" y="1088306"/>
            <a:ext cx="2586234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489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449" y="-180826"/>
            <a:ext cx="18372899" cy="869713"/>
            <a:chOff x="-11180" y="-47625"/>
            <a:chExt cx="4838953" cy="229060"/>
          </a:xfrm>
        </p:grpSpPr>
        <p:sp>
          <p:nvSpPr>
            <p:cNvPr id="3" name="Freeform 3"/>
            <p:cNvSpPr/>
            <p:nvPr/>
          </p:nvSpPr>
          <p:spPr>
            <a:xfrm>
              <a:off x="-11180" y="-4442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 smtClean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Exploitation de l’entrep</a:t>
              </a:r>
              <a:r>
                <a:rPr lang="en-US" sz="3000" b="1" dirty="0">
                  <a:solidFill>
                    <a:srgbClr val="F4F4F4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  <a:sym typeface="Kollektif Bold"/>
                </a:rPr>
                <a:t>ô</a:t>
              </a:r>
              <a:r>
                <a:rPr lang="en-US" sz="2999" dirty="0" smtClean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</a:t>
              </a:r>
              <a:endParaRPr lang="en-US" sz="2999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827800" y="9560651"/>
            <a:ext cx="340223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058" b="1" spc="61" dirty="0" smtClean="0">
                <a:solidFill>
                  <a:srgbClr val="192954"/>
                </a:solidFill>
                <a:latin typeface="Aileron Bold"/>
                <a:ea typeface="Aileron Bold"/>
                <a:cs typeface="Aileron Bold"/>
                <a:sym typeface="Aileron Bold"/>
              </a:rPr>
              <a:t>9</a:t>
            </a:r>
            <a:endParaRPr lang="en-US" sz="3058" b="1" spc="61" dirty="0">
              <a:solidFill>
                <a:srgbClr val="192954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8CAF4205-C498-30EF-73C7-6FA13397C863}"/>
              </a:ext>
            </a:extLst>
          </p:cNvPr>
          <p:cNvSpPr txBox="1"/>
          <p:nvPr/>
        </p:nvSpPr>
        <p:spPr>
          <a:xfrm>
            <a:off x="243641" y="9555693"/>
            <a:ext cx="11737874" cy="46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KAJOKA </a:t>
            </a:r>
            <a:r>
              <a:rPr lang="en-US" sz="2714" spc="54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Felicite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181099"/>
            <a:ext cx="9220200" cy="473036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261990"/>
            <a:ext cx="7985231" cy="794868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685800" y="6362700"/>
            <a:ext cx="762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GB" sz="4800" b="1" dirty="0" smtClean="0"/>
              <a:t>Metoprolol </a:t>
            </a:r>
            <a:r>
              <a:rPr lang="en-GB" sz="4800" b="1" dirty="0"/>
              <a:t>(40167218</a:t>
            </a:r>
            <a:r>
              <a:rPr lang="en-GB" sz="4800" b="1" dirty="0" smtClean="0"/>
              <a:t>)  </a:t>
            </a:r>
          </a:p>
          <a:p>
            <a:pPr marL="571500" indent="-571500">
              <a:buFontTx/>
              <a:buChar char="-"/>
            </a:pPr>
            <a:r>
              <a:rPr lang="en-GB" sz="4800" b="1" dirty="0" smtClean="0"/>
              <a:t>Prescript 57 fois</a:t>
            </a:r>
          </a:p>
          <a:p>
            <a:pPr marL="571500" indent="-571500">
              <a:buFontTx/>
              <a:buChar char="-"/>
            </a:pPr>
            <a:r>
              <a:rPr lang="en-GB" sz="4800" b="1" dirty="0" smtClean="0"/>
              <a:t>Prescript 23 fois a 10088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Discussion et conclusion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602201" y="9560651"/>
            <a:ext cx="6096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058" b="1" spc="61" dirty="0" smtClean="0">
                <a:solidFill>
                  <a:srgbClr val="192954"/>
                </a:solidFill>
                <a:latin typeface="Aileron Bold"/>
                <a:ea typeface="Aileron Bold"/>
                <a:cs typeface="Aileron Bold"/>
                <a:sym typeface="Aileron Bold"/>
              </a:rPr>
              <a:t>10</a:t>
            </a:r>
            <a:endParaRPr lang="en-US" sz="3058" b="1" spc="61" dirty="0">
              <a:solidFill>
                <a:srgbClr val="192954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8CAF4205-C498-30EF-73C7-6FA13397C863}"/>
              </a:ext>
            </a:extLst>
          </p:cNvPr>
          <p:cNvSpPr txBox="1"/>
          <p:nvPr/>
        </p:nvSpPr>
        <p:spPr>
          <a:xfrm>
            <a:off x="243641" y="9555693"/>
            <a:ext cx="11737874" cy="46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KAJOKA </a:t>
            </a:r>
            <a:r>
              <a:rPr lang="en-US" sz="2714" spc="54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Felicite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6F0B118C-C8B6-84DC-CC15-EBA4C8F1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67056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20">
            <a:extLst>
              <a:ext uri="{FF2B5EF4-FFF2-40B4-BE49-F238E27FC236}">
                <a16:creationId xmlns:a16="http://schemas.microsoft.com/office/drawing/2014/main" id="{3C848D3C-7925-5B00-2425-10043341799A}"/>
              </a:ext>
            </a:extLst>
          </p:cNvPr>
          <p:cNvSpPr/>
          <p:nvPr/>
        </p:nvSpPr>
        <p:spPr>
          <a:xfrm rot="5400000" flipV="1">
            <a:off x="5829300" y="5334000"/>
            <a:ext cx="81534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20">
            <a:extLst>
              <a:ext uri="{FF2B5EF4-FFF2-40B4-BE49-F238E27FC236}">
                <a16:creationId xmlns:a16="http://schemas.microsoft.com/office/drawing/2014/main" id="{3966944C-8BD3-CC30-29BB-57C5C84858C5}"/>
              </a:ext>
            </a:extLst>
          </p:cNvPr>
          <p:cNvSpPr/>
          <p:nvPr/>
        </p:nvSpPr>
        <p:spPr>
          <a:xfrm rot="5400000" flipH="1" flipV="1">
            <a:off x="13259688" y="443611"/>
            <a:ext cx="23621" cy="6680198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0232914-D02B-9564-AF48-51A93B99F1E3}"/>
              </a:ext>
            </a:extLst>
          </p:cNvPr>
          <p:cNvSpPr txBox="1"/>
          <p:nvPr/>
        </p:nvSpPr>
        <p:spPr>
          <a:xfrm>
            <a:off x="10308523" y="1992030"/>
            <a:ext cx="8182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/>
              <a:t>Entrepot avec données Fictive</a:t>
            </a:r>
          </a:p>
          <a:p>
            <a:r>
              <a:rPr lang="en-GB" sz="4800" dirty="0" smtClean="0"/>
              <a:t>(exemple : date de naissance)</a:t>
            </a:r>
            <a:endParaRPr lang="en-GB" sz="48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E9CA49D-C231-B5F6-AC18-356F31430973}"/>
              </a:ext>
            </a:extLst>
          </p:cNvPr>
          <p:cNvSpPr txBox="1"/>
          <p:nvPr/>
        </p:nvSpPr>
        <p:spPr>
          <a:xfrm>
            <a:off x="10308523" y="4150876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/>
              <a:t>Ne prouve pas l’efficacité des médicaments</a:t>
            </a:r>
            <a:endParaRPr lang="en-GB" sz="4800" dirty="0"/>
          </a:p>
        </p:txBody>
      </p:sp>
      <p:sp>
        <p:nvSpPr>
          <p:cNvPr id="16" name="AutoShape 20">
            <a:extLst>
              <a:ext uri="{FF2B5EF4-FFF2-40B4-BE49-F238E27FC236}">
                <a16:creationId xmlns:a16="http://schemas.microsoft.com/office/drawing/2014/main" id="{6D964856-C317-C55E-C6FE-65540E6B3307}"/>
              </a:ext>
            </a:extLst>
          </p:cNvPr>
          <p:cNvSpPr/>
          <p:nvPr/>
        </p:nvSpPr>
        <p:spPr>
          <a:xfrm rot="5400000" flipH="1" flipV="1">
            <a:off x="13259689" y="2790323"/>
            <a:ext cx="23621" cy="6680198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5AA20B7-E8A2-9B75-BB96-330BA152C3B5}"/>
              </a:ext>
            </a:extLst>
          </p:cNvPr>
          <p:cNvSpPr txBox="1"/>
          <p:nvPr/>
        </p:nvSpPr>
        <p:spPr>
          <a:xfrm>
            <a:off x="10308523" y="6606123"/>
            <a:ext cx="7519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/>
              <a:t>Avenir </a:t>
            </a:r>
            <a:r>
              <a:rPr lang="en-GB" sz="4800" dirty="0" smtClean="0"/>
              <a:t>du projet : prendre plus de médicaments et de diagnostics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46851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450" y="-4958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Plan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3641" y="9555693"/>
            <a:ext cx="11737874" cy="46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KAJOKA </a:t>
            </a:r>
            <a:r>
              <a:rPr lang="en-US" sz="2714" spc="54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Felicite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8744" y="2181496"/>
            <a:ext cx="16230600" cy="69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3"/>
              </a:lnSpc>
              <a:spcBef>
                <a:spcPct val="0"/>
              </a:spcBef>
            </a:pPr>
            <a:r>
              <a:rPr lang="en-US" sz="4123" dirty="0">
                <a:solidFill>
                  <a:srgbClr val="000000"/>
                </a:solidFill>
                <a:latin typeface="Arial Black" panose="020B0A04020102020204" pitchFamily="34" charset="0"/>
                <a:ea typeface="Open Sans"/>
                <a:cs typeface="Open Sans"/>
                <a:sym typeface="Open Sans"/>
              </a:rPr>
              <a:t>Introduction et Presentation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1256" y="6939062"/>
            <a:ext cx="16230600" cy="69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3"/>
              </a:lnSpc>
              <a:spcBef>
                <a:spcPct val="0"/>
              </a:spcBef>
            </a:pPr>
            <a:r>
              <a:rPr lang="en-US" sz="4123" dirty="0">
                <a:solidFill>
                  <a:srgbClr val="000000"/>
                </a:solidFill>
                <a:latin typeface="Arial Black" panose="020B0A04020102020204" pitchFamily="34" charset="0"/>
                <a:ea typeface="Open Sans"/>
                <a:cs typeface="Open Sans"/>
                <a:sym typeface="Open Sans"/>
              </a:rPr>
              <a:t>Discussion et 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8764" y="3765470"/>
            <a:ext cx="16230600" cy="69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3"/>
              </a:lnSpc>
              <a:spcBef>
                <a:spcPct val="0"/>
              </a:spcBef>
            </a:pPr>
            <a:r>
              <a:rPr lang="en-GB" sz="4123" dirty="0" smtClean="0">
                <a:solidFill>
                  <a:srgbClr val="000000"/>
                </a:solidFill>
                <a:latin typeface="Arial Black" panose="020B0A04020102020204" pitchFamily="34" charset="0"/>
                <a:ea typeface="Open Sans"/>
                <a:cs typeface="Open Sans"/>
                <a:sym typeface="Open Sans"/>
              </a:rPr>
              <a:t>Méthodologie et application des transformations</a:t>
            </a:r>
            <a:endParaRPr lang="en-US" sz="4123" dirty="0">
              <a:solidFill>
                <a:srgbClr val="000000"/>
              </a:solidFill>
              <a:latin typeface="Arial Black" panose="020B0A0402010202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2BA6F-3FE0-5313-248B-0045519CB35C}"/>
              </a:ext>
            </a:extLst>
          </p:cNvPr>
          <p:cNvSpPr txBox="1"/>
          <p:nvPr/>
        </p:nvSpPr>
        <p:spPr>
          <a:xfrm>
            <a:off x="978744" y="5352266"/>
            <a:ext cx="1623060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73"/>
              </a:lnSpc>
              <a:spcBef>
                <a:spcPct val="0"/>
              </a:spcBef>
            </a:pPr>
            <a:r>
              <a:rPr lang="en-GB" sz="4123" b="1" dirty="0" smtClean="0">
                <a:solidFill>
                  <a:srgbClr val="000000"/>
                </a:solidFill>
                <a:latin typeface="Arial Black" panose="020B0A04020102020204" pitchFamily="34" charset="0"/>
                <a:ea typeface="Open Sans Extra Bold" panose="020B0604020202020204" charset="0"/>
                <a:cs typeface="Open Sans Extra Bold" panose="020B0604020202020204" charset="0"/>
                <a:sym typeface="Open Sans"/>
              </a:rPr>
              <a:t>Exemple d’exploitation </a:t>
            </a:r>
            <a:r>
              <a:rPr lang="en-US" sz="4400" b="1" dirty="0" smtClean="0">
                <a:solidFill>
                  <a:srgbClr val="F4F4F4"/>
                </a:solidFill>
                <a:latin typeface="Arial Black" panose="020B0A04020102020204" pitchFamily="34" charset="0"/>
                <a:ea typeface="Open Sans Extra Bold" panose="020B0604020202020204" charset="0"/>
                <a:cs typeface="Open Sans Extra Bold" panose="020B0604020202020204" charset="0"/>
                <a:sym typeface="Kollektif Bold"/>
              </a:rPr>
              <a:t>ô</a:t>
            </a:r>
            <a:endParaRPr lang="en-US" sz="4123" b="1" dirty="0">
              <a:solidFill>
                <a:srgbClr val="000000"/>
              </a:solidFill>
              <a:latin typeface="Arial Black" panose="020B0A04020102020204" pitchFamily="34" charset="0"/>
              <a:ea typeface="Open Sans Extra Bold" panose="020B0604020202020204" charset="0"/>
              <a:cs typeface="Open Sans Extra Bold" panose="020B0604020202020204" charset="0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450" y="-4958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Présentation de l’Hypertension artérielle (HTA</a:t>
              </a:r>
              <a:r>
                <a:rPr lang="en-US" sz="2999" dirty="0" smtClean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)</a:t>
              </a:r>
              <a:endParaRPr lang="en-US" sz="2999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9902815" y="6667500"/>
            <a:ext cx="7851785" cy="2667000"/>
          </a:xfrm>
          <a:custGeom>
            <a:avLst/>
            <a:gdLst/>
            <a:ahLst/>
            <a:cxnLst/>
            <a:rect l="l" t="t" r="r" b="b"/>
            <a:pathLst>
              <a:path w="8540258" h="2670405">
                <a:moveTo>
                  <a:pt x="0" y="0"/>
                </a:moveTo>
                <a:lnTo>
                  <a:pt x="8540258" y="0"/>
                </a:lnTo>
                <a:lnTo>
                  <a:pt x="8540258" y="2670405"/>
                </a:lnTo>
                <a:lnTo>
                  <a:pt x="0" y="2670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6" name="Freeform 6"/>
          <p:cNvSpPr/>
          <p:nvPr/>
        </p:nvSpPr>
        <p:spPr>
          <a:xfrm>
            <a:off x="533400" y="1257170"/>
            <a:ext cx="8839200" cy="8077330"/>
          </a:xfrm>
          <a:custGeom>
            <a:avLst/>
            <a:gdLst/>
            <a:ahLst/>
            <a:cxnLst/>
            <a:rect l="l" t="t" r="r" b="b"/>
            <a:pathLst>
              <a:path w="8776903" h="5424839">
                <a:moveTo>
                  <a:pt x="0" y="0"/>
                </a:moveTo>
                <a:lnTo>
                  <a:pt x="8776904" y="0"/>
                </a:lnTo>
                <a:lnTo>
                  <a:pt x="8776904" y="5424839"/>
                </a:lnTo>
                <a:lnTo>
                  <a:pt x="0" y="542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785350" y="9555693"/>
            <a:ext cx="340223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058" b="1" spc="61">
                <a:solidFill>
                  <a:srgbClr val="192954"/>
                </a:solidFill>
                <a:latin typeface="Aileron Bold"/>
                <a:ea typeface="Aileron Bold"/>
                <a:cs typeface="Aileron Bold"/>
                <a:sym typeface="Aileron Bold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40F7C-C905-2918-6C89-C453C7175DC0}"/>
              </a:ext>
            </a:extLst>
          </p:cNvPr>
          <p:cNvSpPr txBox="1"/>
          <p:nvPr/>
        </p:nvSpPr>
        <p:spPr>
          <a:xfrm>
            <a:off x="9902815" y="1257170"/>
            <a:ext cx="8080385" cy="6360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6160"/>
              </a:lnSpc>
              <a:spcBef>
                <a:spcPct val="0"/>
              </a:spcBef>
            </a:pPr>
            <a:r>
              <a:rPr lang="en-US" sz="4400" b="1" dirty="0" smtClean="0">
                <a:solidFill>
                  <a:srgbClr val="000000"/>
                </a:solidFill>
                <a:latin typeface="Arial" panose="020B0604020202020204" pitchFamily="34" charset="0"/>
                <a:ea typeface="Open Sans Bold"/>
                <a:cs typeface="Arial" panose="020B0604020202020204" pitchFamily="34" charset="0"/>
                <a:sym typeface="Open Sans Bold"/>
              </a:rPr>
              <a:t>- Maladie Chronique</a:t>
            </a:r>
            <a:endParaRPr lang="en-US" sz="4400" b="1" dirty="0">
              <a:solidFill>
                <a:srgbClr val="000000"/>
              </a:solidFill>
              <a:latin typeface="Arial" panose="020B0604020202020204" pitchFamily="34" charset="0"/>
              <a:ea typeface="Open Sans Bold"/>
              <a:cs typeface="Arial" panose="020B0604020202020204" pitchFamily="34" charset="0"/>
              <a:sym typeface="Open Sans Bold"/>
            </a:endParaRPr>
          </a:p>
          <a:p>
            <a:pPr marL="571500" lvl="0" indent="-571500">
              <a:lnSpc>
                <a:spcPts val="6160"/>
              </a:lnSpc>
              <a:spcBef>
                <a:spcPct val="0"/>
              </a:spcBef>
              <a:buFontTx/>
              <a:buChar char="-"/>
            </a:pPr>
            <a:endParaRPr lang="en-US" sz="4400" b="1" dirty="0">
              <a:solidFill>
                <a:srgbClr val="000000"/>
              </a:solidFill>
              <a:latin typeface="Arial" panose="020B0604020202020204" pitchFamily="34" charset="0"/>
              <a:ea typeface="Open Sans Bold"/>
              <a:cs typeface="Arial" panose="020B0604020202020204" pitchFamily="34" charset="0"/>
              <a:sym typeface="Open Sans Bold"/>
            </a:endParaRPr>
          </a:p>
          <a:p>
            <a:pPr lvl="0">
              <a:lnSpc>
                <a:spcPts val="6160"/>
              </a:lnSpc>
              <a:spcBef>
                <a:spcPct val="0"/>
              </a:spcBef>
            </a:pPr>
            <a:r>
              <a:rPr lang="fr-FR" sz="4400" b="1" dirty="0">
                <a:latin typeface="Arial" panose="020B0604020202020204" pitchFamily="34" charset="0"/>
                <a:cs typeface="Arial" panose="020B0604020202020204" pitchFamily="34" charset="0"/>
              </a:rPr>
              <a:t>- P</a:t>
            </a:r>
            <a:r>
              <a:rPr lang="fr-FR" sz="4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ression anormale</a:t>
            </a:r>
          </a:p>
          <a:p>
            <a:pPr marL="571500" lvl="0" indent="-571500">
              <a:lnSpc>
                <a:spcPts val="6160"/>
              </a:lnSpc>
              <a:spcBef>
                <a:spcPct val="0"/>
              </a:spcBef>
              <a:buFontTx/>
              <a:buChar char="-"/>
            </a:pPr>
            <a:endParaRPr lang="fr-FR" sz="4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ts val="6160"/>
              </a:lnSpc>
              <a:spcBef>
                <a:spcPct val="0"/>
              </a:spcBef>
            </a:pPr>
            <a:r>
              <a:rPr lang="en-GB" sz="4400" b="1" i="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- 1,28 </a:t>
            </a:r>
            <a:r>
              <a:rPr lang="en-GB" sz="4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milliard</a:t>
            </a:r>
            <a:r>
              <a:rPr lang="fr-FR" sz="4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fr-FR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malade  </a:t>
            </a:r>
            <a:r>
              <a:rPr lang="fr-FR" sz="4400" b="1" dirty="0">
                <a:latin typeface="Arial" panose="020B0604020202020204" pitchFamily="34" charset="0"/>
                <a:cs typeface="Arial" panose="020B0604020202020204" pitchFamily="34" charset="0"/>
              </a:rPr>
              <a:t>(46% </a:t>
            </a:r>
            <a:r>
              <a:rPr lang="fr-FR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ignorent) en 2023</a:t>
            </a:r>
            <a:endParaRPr lang="fr-FR" sz="4400" b="1" i="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ts val="6160"/>
              </a:lnSpc>
              <a:spcBef>
                <a:spcPct val="0"/>
              </a:spcBef>
              <a:buFontTx/>
              <a:buChar char="-"/>
            </a:pPr>
            <a:endParaRPr lang="fr-FR" sz="4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ts val="6160"/>
              </a:lnSpc>
              <a:spcBef>
                <a:spcPct val="0"/>
              </a:spcBef>
              <a:buFontTx/>
              <a:buChar char="-"/>
            </a:pPr>
            <a:endParaRPr lang="fr-FR" sz="4400" b="1" dirty="0">
              <a:solidFill>
                <a:srgbClr val="000000"/>
              </a:solidFill>
              <a:latin typeface="Arial" panose="020B0604020202020204" pitchFamily="34" charset="0"/>
              <a:ea typeface="Open Sans Bold"/>
              <a:cs typeface="Arial" panose="020B0604020202020204" pitchFamily="34" charset="0"/>
              <a:sym typeface="Open Sans Bold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509B114F-6B3A-4CAA-4165-CC1E05AA9954}"/>
              </a:ext>
            </a:extLst>
          </p:cNvPr>
          <p:cNvSpPr txBox="1"/>
          <p:nvPr/>
        </p:nvSpPr>
        <p:spPr>
          <a:xfrm>
            <a:off x="243641" y="9555693"/>
            <a:ext cx="11737874" cy="46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KAJOKA </a:t>
            </a:r>
            <a:r>
              <a:rPr lang="en-US" sz="2714" spc="54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Felicite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1437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450" y="-4958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Présentation </a:t>
              </a:r>
              <a:r>
                <a:rPr lang="en-US" sz="2999" dirty="0" smtClean="0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de notre objective</a:t>
              </a:r>
              <a:endParaRPr lang="en-US" sz="2999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785350" y="9555693"/>
            <a:ext cx="340223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058" b="1" spc="61" dirty="0" smtClean="0">
                <a:solidFill>
                  <a:srgbClr val="192954"/>
                </a:solidFill>
                <a:latin typeface="Aileron Bold"/>
                <a:ea typeface="Aileron Bold"/>
                <a:cs typeface="Aileron Bold"/>
                <a:sym typeface="Aileron Bold"/>
              </a:rPr>
              <a:t>2</a:t>
            </a:r>
            <a:endParaRPr lang="en-US" sz="3058" b="1" spc="61" dirty="0">
              <a:solidFill>
                <a:srgbClr val="192954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509B114F-6B3A-4CAA-4165-CC1E05AA9954}"/>
              </a:ext>
            </a:extLst>
          </p:cNvPr>
          <p:cNvSpPr txBox="1"/>
          <p:nvPr/>
        </p:nvSpPr>
        <p:spPr>
          <a:xfrm>
            <a:off x="243641" y="9555693"/>
            <a:ext cx="11737874" cy="46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KAJOKA </a:t>
            </a:r>
            <a:r>
              <a:rPr lang="en-US" sz="2714" spc="54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Felicite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2050" name="Picture 2" descr="Fichier de base de données - Icônes fichiers et dossiers gratui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61931"/>
            <a:ext cx="335280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28730" y="4714732"/>
            <a:ext cx="7679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MIMIC-III </a:t>
            </a:r>
            <a:r>
              <a:rPr lang="en-GB" sz="3600" b="1" dirty="0"/>
              <a:t>Clinical Database </a:t>
            </a:r>
            <a:r>
              <a:rPr lang="en-GB" sz="3600" b="1" dirty="0" smtClean="0"/>
              <a:t>Demo</a:t>
            </a:r>
            <a:endParaRPr lang="fr-FR" sz="3600" b="1" dirty="0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 rot="1913141">
            <a:off x="2841328" y="5374661"/>
            <a:ext cx="4062790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pic>
        <p:nvPicPr>
          <p:cNvPr id="2052" name="Picture 4" descr="Tableau de base de données - Icônes ordinateur gratui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227" y="5632553"/>
            <a:ext cx="3192905" cy="319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édicament médicament - Icônes soins de santé et médical gratui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799" y="876300"/>
            <a:ext cx="4446625" cy="448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12656866" y="4760898"/>
            <a:ext cx="4286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Analyse des Prescriptions</a:t>
            </a:r>
            <a:endParaRPr lang="fr-FR" sz="3600" b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4876800" y="8801100"/>
            <a:ext cx="7679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Entrepôt de données</a:t>
            </a:r>
            <a:endParaRPr lang="fr-FR" sz="3600" b="1" dirty="0"/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 rot="19707638">
            <a:off x="10422051" y="5873730"/>
            <a:ext cx="4062790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5693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450" y="-4958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 i="1" dirty="0" smtClean="0">
                  <a:solidFill>
                    <a:schemeClr val="bg1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  <a:sym typeface="Open Sans Extra Bold"/>
                </a:rPr>
                <a:t>Selection</a:t>
              </a:r>
              <a:endParaRPr lang="en-US" sz="2999" b="1" i="1" dirty="0">
                <a:solidFill>
                  <a:schemeClr val="bg1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  <a:sym typeface="Open Sans Extra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785350" y="9555693"/>
            <a:ext cx="340223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058" b="1" spc="61" dirty="0" smtClean="0">
                <a:solidFill>
                  <a:srgbClr val="192954"/>
                </a:solidFill>
                <a:latin typeface="Aileron Bold"/>
                <a:ea typeface="Aileron Bold"/>
                <a:cs typeface="Aileron Bold"/>
                <a:sym typeface="Aileron Bold"/>
              </a:rPr>
              <a:t>3</a:t>
            </a:r>
            <a:endParaRPr lang="en-US" sz="3058" b="1" spc="61" dirty="0">
              <a:solidFill>
                <a:srgbClr val="192954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509B114F-6B3A-4CAA-4165-CC1E05AA9954}"/>
              </a:ext>
            </a:extLst>
          </p:cNvPr>
          <p:cNvSpPr txBox="1"/>
          <p:nvPr/>
        </p:nvSpPr>
        <p:spPr>
          <a:xfrm>
            <a:off x="243641" y="9555693"/>
            <a:ext cx="11737874" cy="46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KAJOKA </a:t>
            </a:r>
            <a:r>
              <a:rPr lang="en-US" sz="2714" spc="54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Felicite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12" name="Picture 2" descr="Fichier de base de données - Icônes fichiers et dossiers gratui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66" y="2878914"/>
            <a:ext cx="3943350" cy="394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1524000" y="6822265"/>
            <a:ext cx="3413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MIMIC-III </a:t>
            </a:r>
            <a:r>
              <a:rPr lang="en-GB" sz="3600" b="1" dirty="0"/>
              <a:t>Clinical Database </a:t>
            </a:r>
            <a:r>
              <a:rPr lang="en-GB" sz="3600" b="1" dirty="0" smtClean="0"/>
              <a:t>Demo</a:t>
            </a:r>
            <a:endParaRPr lang="fr-FR" sz="3600" b="1" dirty="0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 rot="19753447">
            <a:off x="4658818" y="2528871"/>
            <a:ext cx="4062790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pic>
        <p:nvPicPr>
          <p:cNvPr id="1030" name="Picture 6" descr="Csv - Icônes interface gratui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485" y="1184414"/>
            <a:ext cx="2327696" cy="213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>
            <a:off x="4903021" y="4277323"/>
            <a:ext cx="4062790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 rot="1063278">
            <a:off x="4758564" y="5842248"/>
            <a:ext cx="4062790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pic>
        <p:nvPicPr>
          <p:cNvPr id="18" name="Picture 6" descr="Csv - Icônes interface gratui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485" y="4155615"/>
            <a:ext cx="2351431" cy="211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sv - Icônes interface gratui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968" y="7103259"/>
            <a:ext cx="2206178" cy="197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>
            <a:off x="10363200" y="1118917"/>
            <a:ext cx="3657600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1" name="AutoShape 10" descr="data:image/png;base64,iVBORw0KGgoAAAANSUhEUgAAARgAAAEYCAYAAACHjumMAAAAAXNSR0IArs4c6QAAIABJREFUeF7tfXuYFdWV795V59HdBxDphm5UUDNNhPEbvSbmziS5yWSSCH1oxGByk3iNeq9CR3wwCPJuJ5dM/ojGueM3MZO5STS535cE7QdNxExiXoAK6QfQQjehpRHUxEdEAv1+nHOq7rfq1O6uPl3nnF3PU1VnVT7S2OzH2r+99m+vtfaLEvwQAUQAEXAIAepQuVisTQjIskwppbJNxWExiICrCBgmGMiA2u5qH2FliIBvETBMML5tKQqOCCACriPgOMGgxeN6n2KFiIBnEHCcYDzTUhTEEwjghOOJbnBNiKIhGAyWuqZTWBEiMIEAP8Hg1DMFtGILdGP3I2uYQYCfYMyU7lYe1H63kPZwPagEXuycYBCMF5FFmRABRIAgwaASIAKIgGMIBIhgistELq7WOqb/WLDDCASIYBxGCotHBBABwwggwRiGjCeDT+0Ln4rN0yNKMKDYlv64gHE2kWGCwf0kznYIlo4IBAkBwwQTpMZjWxABRMBZBJBgnMUXS0cEihoBJJii7n7+xgc+hBHABnqhSUgw/GMMUyICiIBBBEwSjBe40WBLdZIHoxXWccASEAGnEDBJME6Jg+UiAohAkBAIEMGgPRIkxXSuLagnzmE7vWT7CQb7z83+w7qKGgHvDzb7CcYHHe79bvEBiCgiIsCBQFESDAcumMTDCOAE4eHOyRANCcY/fYWSIgK+Q8ACwTgwjzhQpO96BAVGBPIg4NYwsaMeCwSDeoAIIAL2IWDHcLZPGrtKQoKxC0m1nGCqic0gFWFxmbcQFMutBEgwRajs2GREwC0EkGDcQhrrQQSKEAEkmCLsdGwyIXjDnTtagATjDs5YS4ERwNhYYToACaYwuGOtRYVA8dIbEowHFb141dGDnYEiWULAkwRz+PDhcDQaXfLCCy/8156eng+98cYbH3zvvfeqRkdHyyilgiRJUxoNS37wC0EQcoLB0uVDjFKa8/75zPrzlYf/bi8C0DmeVFyLzcymd6C3oNugd4IgyKFQKHHJJZdcuPzyy9+88soruz/2sY8d/ujf/V3r/Msue9+iCLZn91Q/Xbx48dLvfOc7N7388stffOedd24cGBiYL0lSmAKrCAKh1G1xg6rKtuuRtQJtgNmGIqy1weXcspyeAyVJksPh8EBFRcWZJUuW/HLVqlXPLl++/Fi+SdItcXOOWLdMdVmWI9/97nc/+dxzz61/7bXXPpFKpWaEw2EhlUpNsUoYqG6Bg/UgAlkQ8ASfwXiASRcm32QyqZDNrFmzXv/EJz7x4y9/+cv/8fGPf/ydQhPNFIJxi1C0nXbo0KE5TU1NG/bu3btOEISZQCrM3WF/BxDdt15wcCEC3kUAxgMjGBgnQDDRaFT5nSRJ0vz58w/fd999G2+77bZDlNKpMYU8zbKTB9z2OaY07dy5c5fdc8893+3p6amVJElkMRQtyUAGRi5owXhX4QsimSfsiIK0XCGSUCikxGWAXOATBZFIsqT8Hr5QKPTOnXfeuWXz5s0/LpQlUzCCgaDt7bff/qPXX3/9s4ANAMIYmbFzYboOa0UE/I0Am4hhHEWj0XO33nrrtq9//etPudeqSRuoIARz7ty5mXV1dU93dXWtopQq5IIfIoAI2IsAWDeiKIIl8+5jjz32P2pra/e7bcm4TjCyLIf+6Z/+ad0zzzzzGLNc7IUVS0MEgoeAWW8QSCYSiQDRnH300Uf/oba29g030VEIxs2j401NTTdu2rTpYDgcjtgTUzELvZswY12IgPsIwPiCuCZbjf3MZz7z5JYtWzZdffXVo25Jw2XB2BVVfvvtt8s2btz4vSNHjtwOzMq7MoQU4pY6YD1BQgDGl7o5T4lvJhKJsfr6+qWrV69+0a12chGMXcLs2rXrY/X19ftEUYwYIRi76sdyEAFuBAI6qy1ZsuT//exnP/sqpXSMGwsLCV0jGFmWhdra2m+fOnXqPi2z6sse0N610FGYFRGwioC6n6z/pz/96Yc//OEPn7ZaHk9+1wgGjgEsX7789+fPn7+GxV7sicHwNBPTIAIFQMBj8ySMN/hz8803b3ziiSf+jxuIuEYwR44cue4LX/jCK4IgKHWyTUJuNBLrQAQQgfSGVSCYSy655OcdHR0rje7wNYOhawTzz//8zw/+6Ec/+jeIarMNdWYExjyIACJgHgEgmVmzZp3o6Oj4O0rpoPmS+HK6RjCf//znv3fs2LE1vCtHfOJjKvsQ8Jg9b1/DvF+SS9CzkMSMGTPO/ed//udfX8Z7vYOFZWTXCOb666/fOzQ0tAIJxvv67oiELg0i07J7XT6lYUaEnJ6WLa6Iojjy0ksvfWDevHnvmsYrV0YNIblGMIsWLfoNIeQz/jlnZKQzHekmLJQHAZ90kxfEZAQjSVKyq6trYSwWe4cHYitpXCOY6urq31JKP+0fgrECa768XlC3fDLivwcRARh/iUQi1d3dvWA6wVjwhbKA5TrBBLHTsE2IgJ8QSCaTWQjG/lb4gGBwtre/21mJZrA1k8e5FmDJxhFwjGB0DCBjBGPBgmIuknE4fJoDx6GtHYdw2gcnH8FYGOwaUY0RjIU2Fh3BWMAKsyICTiLARzD2SOAmwfyOUvoP9ojtVik4b7qFdAHqKdrOBYJpb29fOHfu3Ledxt0lgqGkuvqv9lFKP+V0g7B8RAARyI2AasHAMnVQCIaQ6upqJBjUfETAAwgkk0lJXaZGgvFAf6AIiEDhEHDAkUOCKVx3eqtmB5TLgSLdw8zXwrsHU76akGD0EJpQLtSyfAqk/++ImzncgpfLJwRjbJ0cYzDBU1RskT8R8AnBGAMXCcYYXkZTF5N9UkxtNaoHPOmRYHhQwjSIACJgCgEkGFOwYSbfIYCmSEG6rCgJBnWtILqGlRYhAlMJxlgs1ShcLu3kxY12RjsG0yMCphHIM1snk0m5u7v7CtzJaxphzOhPBNCOdaPfAkkwixYt2k8I+Xs3AHSvDkGtSnKvyoyaKIxJuK3VNVu0YE3Fim1CAAnGJiDtKEaQ4aplQRnAMvxPGdESoUQgRBYJlSmhJGlHVXnLSMuQJjVKJAKyMV4BinOVZNDYyNtfXk2ABOOhnoGBTGSByEQkMoXhLBFCYThLhMqyMsDT/58e9lM/1byY8ks9UyMznX4aqF+lNgI8l7ZeqEp6kwTDrBoPwYiieAgBXxCM0dizX10kqtgtYDqIkyqiEExSsSLgk2hYHd06BKP91QSP6PyS/SpvmrTpAJaTQmjwk0oTlpVCdzJz3Tyk1SiKZxBIJpOku7v78kAFef1KMERxSabGWNKDe9LqAOtmuvXikD4BucmCajlBtWnZZNWqUmwaXxEM+loOaUrWYr1DMEbNlBxI6REMvDQniiKRJGnirWr4e97PcZ1kFaTjLISmCKHjisVCaYhISUIEIUKSKYmEwgKR5FGNyNNMEZ3m6Jo1Gen00lBCJZAnHQdSrBWBEklKpt8dhv+mISJDGg9/IOv4+DiJRqNK3+s9JQy/Z88Mw0/4b7ce7YP6UqnUFJ1kz+3ATyYHkxF0GAatbZ8J/WYYMtnYK456MvnCRTIKZjaCYUoE5bGONVq2c+mBYMIKuSgEA0RDQgrpSDIhgkhJMjlOQmJYtWDMxGB44jQsjaASDLhEIItEpBSQdIRISUoEAVw1iUh0zDlIbChZO4BhIGt1gBUPAyQUCikDXTvYbaieqwioG0gDyANk0Q5Y9nctsbCJMn/hNs7amsrYZK1Ys+rEDbgVNcEo5jyFQZpUlKiiouJVURRhKnCmF/R7P8cCL7hHYA0k5LQVQ2RJ1S4xnIyOJM7/lRiWRKp1kRgXTJSqJRD1l0bSKCCpgisrVhBsThJZddtEGiHjI2KyLDz3lDQeAf+JEFGxqPTalct0snuhO7PhE/+dTCYjw8PDi6DP9awX+F1paelfysrK3pEkiYZCIRl0hDpjwugxvGIxqeQij42NzRkcHLxMSyKMXOAnfKWlpa9Ho9GhPLprBWNdOZlKgxwqnnIikajs7++fy2TLVPuisWAYwYDe9PX1SV/72tcWrl279i0tIG4yTWZH5Kr7vdEj1fsP7j1CwwOzFPLRxGTyz2JmU6QDu8x6gfiQIJUROXHJu5/49PLqKno9KLjnv9tuu+26gwcPdpaUlCjR6ExzXpZlubKy8qmDBw+u8UJjtm3btnbXrl1PRiIRgblFzK0HVw/0NxKJLD158uSv7ZPXvObv2LHj0YaGhs3ZZAnkWaRcQV5QsAsXLpBvfvObC9asWfMn+zrJuZJ6zv3smpfbnztWMmMwmpQ54kYZophVn3Qwl+2uCxEqlRAyXHFhee09C+fRaweda7F9Ja9ater6zs7Oo+FwWNCLGYA+VFRU/LC1tfVu+2o1X9LGjRvva2pqerKkpIRmunTg3oF1FQ6Hl/X09PzKfC325ayvr3/sxz/+8aZwGFz36V/REAwLnIFC9ff3k/r6+gXr1q3zBcGcOfeLaw50NB4XYoMRWNVx9YNlaSIo+3AEWSDSSOVAPL7mMp8RTGckEqF6wUiwYMrLy3/Y1tZ2j6u4Zqls/fr19+/Zs+fb4XB4wkvTyq0+Kr/s9OnTniCY7du3P9bQ0LApm0eJBOMFrcojw5lzv7vmQMePC0QwsF4EBAO7eSmRRyoH74jXzaf+smByEQwpLy9/2isEs2HDhvt3797tG4LZtm3btxobGx9GgoGlVTVC7zcL5tX3X1h8sKPhuFg2EHbfgplKMNJI5dCd8bqqABGMpywYJBjzM76VqLahWvViMH52kfISjNkgCw+qFAmGBybdNCb6xW8Es3379scbGho2FpsFc4AQ8kltpweaYEyPAI6MRUAwFRUVT7e2tq7mQMPxJEgw5iGeYsGYIHfumhctWjSNYAQ4vOeAi+RkO1iD81ow3MiYSBgMgjkKy77ZgrxeIpiHHnrovpaWlidzBXllWV7a29tr4zK1Cb1Qs2zduvXxpqYmtGDQgjGpRIUkGBvYmy1TI8GY7P882Yo1yBs4F+lQ+7PHCrNMHYgYDFowzvALQYJRgc20YB6pr1/wIO6Dya92OhZMPF5X5bN9MN4imByWmd9cJCSYLASDG+3yc4uSIoNgYB9MTbxuPhIMJ34GkyHBGARMkxyXqU1iV9idvNM32hWCYJRJXzPz84ZnghiDkSTJMzt5i9WCmXbpt5+DvEgwJpmZEIIEYx47npzFug8GCYZHO3jSoIvEg5JtaXhcpNwWDK9tZ4/ISDAYg7GmScEgGN8cduQhGEEQPHOaGgkGCcZWgpFGqoJ2mtpThx2RYMyrKwZ5TWLnrRhM1UBNsK5r8BTB8BwVQAtGfyAhwZgkGDgq4JWNdj5dpg7UdQ1IMIUmmOpF+wmd+nTstFWkR+oXrHvQHxdO+Y5g3I0z5qRtdRXJNzEYtGBMzsLuPeZDCMd1DXJ9ff1Cv9xo5zuCMa8jtucMIsE4uw/G2OyAQV79IK/vCMZLF0758KhAoCwYZwnGGMcjwSDBGNOYzNTBOIuUk2DwugbzKoI7eZFgzGsP5DS7DybT0jZmeVuTWZObZyfvnDlznm5vb/fEhVM8y9Reug8GCQYJxtpgNUsw1mq1LXd2gkm/mQqvCsyZM+ep9vZ2h99F4mNYJBjzXe+lZWpnYjB8OmQYwcLdaEeVB+8zXxUoxGFHw6CpGT7/+c9fd+TIEXCRst5o5w7B8LUACYYPJ71UwScY89jkzHn2/RcW72tv6BJjA6HCvyrgr528PARTXl7+g7a2tjqHus9QsRs2bFi7e/fu7/jlykx/ukgWLQGOZWqpvr7+Sr8sUyPBGBqjUxLzEIyXLBgugpHkpb2nvXEnrz8Jxrw+KTk5CMYZF8mi3NmyA8Hsb3+2WygbTr9+7tqXZnqZUs3Da748KuCtG+1y9J85F8nijGxBnwp26bdOk11zkaqrq/dRSj+lxS1jJ6/vCGZfe2O3EBsUqfpUtAWd4MxKieKO0VR6jyRNqS87zhu8o+beIL3s6KmH13gIxtP7YNKx84kvkE/H+oVg9Oed6b8927938e8OtpwQywYFqlzr5sZH0zfIEUYwEhElIf10bLAIxlOHHX1PMBmqiQTjxli1WAcQzL6DzaqLxLykTKLRM23MpAFhWVkykWiSECIQQSYqwVw2dEf8niA9HQsE88O2tra7LXaTLdn9dhZp27Zt/9LY2Lgh58uOXd0LYjNib9sCUI5C3Jp6CVgwhNJPaSv085WZr76/d/HL7S3dYmxEpLKWSLQtzOY7mUsD1guQC6USobIA++2IIIWINFI1fGd8TWWA3qb2lAUTSILp7l4Qi1khGL4Yk6MEoxVBz0WCV/1EQSSJZIIMDQ2RHTt2LPDTKtKB9ue7aMlwSKDDGgvDuTlBUkIwKYVYiCwSgUhEShIij1UO3bX8Xl9ZMN3d3Z2iKNKxsTESjUaJJEmwwU75A61TLZh7nEOTv+R169bd39LS8u3S0lIKcgqCoMgLE2QkEiHDw8MkFost6+7u/hV/qc6lfOSRR/7lpz/96QaQU+/zn4vEQWZ6BJNMJhXlAqUaGhqSduzYsXDt2rVvOQe9fSW/9t6BRfte/uXhUMl4KZHHYegrm1ChBiqnw74KD0z6Nto4myIIhGm1zk+GdNPMH6gBqpCVoE+IgLZHwlRKjVzSd9MtX6iuotcP2ddC50qCZeq2trbOmTNnColEQhmo2g928nppH8ymTZvWNjU1PQkbA1OplEIwSiQslVJkB5IMhUJLz54964mnYx955JFv7dq16+GcLpJlC4ZPPxy1YLQiZLNgAAToMCCb0tLSAUmS9PwKnmAGX4snU01rOxBdKBSSgOFPnjw5J1eBsiwL58gfyuYardW29FDzObW0cpnSqpzkcuLEiRtuvfXW30QiEREGdZbZzQl9mOYPyrJMU6nUTOh7GKSiKCoWgfajlI4JgjAKVk4ymaThcJilybdml+vfedpHVT1QZIM5QpblcCKRKNVaLpAG/ht+QjtEURyiVAmOsTrYz1zy5GuLOg/lVBqlHiYL/B3mnVQqFdV79xv+3X8WDMeg0SMYlo0xLTM7OYpzJIlGaaTe3l6X97c40qSJQru6um68+eabW0OhkJhtZnNWAg2zqxYLG5xaq4ClggEDRAjkA3/UwW5QxIz1Wc7cjPhCoZBCIHp6mUmOhcaUNU1LKjksGLm7u/sKazEYPjB5GJ2vpDypci1TQ1ZQIrBiCtlRULeqONLp06cDRzArV65sE0VR0M52md3GPSS5E05XDMAYBi3rcxjIOhaM0hfweyAXNthtUcY8hSixQVUfASsmh44rp8g1Pj6uWBCF1F2GJ/xkf8/WzGQy6W2C4Qi5TGtbLgvGDaUxWIfc29urHyEzWJBXkoMFs2LFijaII3hFJpSjMAh4nmDMwKJ3VMBMOS7lkXtP9woTW0+mVGqGXl2SOkc1KsG0Qgym8NKgBIVEAAmmkOin6y4SC8aCn1P4PkIJTCKABGMSOBuzBTLIiy6SjRriY24uKoJhKzcQLIP9BNk2B9moGlmLgrpBhkgkkjp16lTIjTrdqoO5SOFwGKK8bEObc9XnGIAsEAl7oLItmTO9YBvb9FaanBKe1Q11wkY6JiNb9QKZmL7C8jnbIOiVIC8LUudYpvZukNdsBCJbkBc6CzppeHhYXrx4cUc4HB6HfRKgPJRmP6fM0hhUMr1Vs4m9CLAHRxRFOZVKJX75y19+JlfZsny25I/95/6mrDSRPVmCEDnMzhGYRS5dfDJBaTgMf4P/gzoTJEHCJJEIyeJwiXRZxXWvUDhDkOXr6em5Zt36df9XIIKyTK2STFacTeI70Wd6+aE/4RsZGYm9+eabN8AFTrByqPb1FMnLysrenT9//mlJkgS2uicIcPoq65drRZRnvwkrOL35ETY6CQLoAnnvvfeq+vr6qrUrSjB4QW9BflhxmjNnTvfs2bMvUkq1QfT0xst0uzPl41nBzSf3RBkg2/j4uKK/fX19V164cGEBwzYTsUBaMHoEwzbYwWzQ19eX+trXvnalX3bynnnrd9ccaPvFcVrSH6KhcbUP5cndusqW2/S2qymT+YTKTOoOqJ6aLD3YMjQC9nLBHl44Sg0/JDkFl8HA9iqZSjPk5FBscMWquxbMo9cOGiTcgiSHnbydnZ1H07sTxImt90wYGI3z5s37waFDhzxxo93GjRvvbW5uhhvtFLJjVhWQDNuNnkqllvb2euPCqR07djza2Ni4mW+jnbWJL58C8bBovjK4/j3bTl4gF+ik/v5+aefOnb45KnDq/eeXHGr7ebdY2g+jfDorcKHCk0jDUnAWAXqMJtJ/iEjIeBkRxueOfiV+z1y/HHZcuXLldV1dXZ2hUEgZsJnuDxBMRUXFU62trQ5f+s2DPyFwo11zc/OT0Wh04g5h5i4xt7q0tHTpyZMnPXFUoL6+/rGf/OQnm2Bs6X1sJ++MWOztfCYSH0LmzEqrZU/Jn81FYh01MDAgbd68eeGGDRu4zyI5y725m//6+88v+V17c3c4NihIMnSk1gZR8047aaTy+bTD15ndzMpSW8jKkQUiU1Ell5TyfElYKiXjg5eO/c/augq/EAy7MpNZBJkzLRDMpZde+lRHR4cnCGb9+vVrW1paphAMc+sgPlNSUgJn6Za++eabniCYLVu2PNrS0sJpwdg6zKcVpnceh+aKfZgVR0swzGWYcl3DQL+083/7x4JRrszsaDghlA0Irl/6rRx4hOsaJPVGu8rRO+J1vrFgOO/k9cy7SEAwe/bseZIRohqjmRgKqh57xkXavn37Yw0NDZuK/rBjxn0wfrz0+4QYKwDBZL6LNFw5csfyunl+s2Bse7bEYVNWvfQbCcaEdVHQGEwGwfjuTl7l0u/YoOi6BTP96djhO+N1vrlwitOCceHhNb4RgwTDh5NeKi8RjO8sGK8QjDxSOVQTr6vy0yqSnx5eKwTBWDHK0EViMVC4Pkm9xQxWkfBdJM6ZYroFMxRHguEEz3iyQhCMcSkncxQ5wUzuCvFzDEZ5OtYzLztWIsFYGZF58iLBmAeX00WyYrClhauurt5PKf17rai+J5iOhuNi2UDYAzEYnxHMrdcdOXLUN29T+41g8GXHALhIigWDBGNqavNpkBffpjbR25wWjImSM7IE7elYLxEMPLxWE6+bj0Fe63qqVwLPw2uyLHtmHwyHBePdw45mu7B6UfV+SnK6SJ5fpoYDa2wTIhDMofZnjwmxwUihXSS/EcyqVauuh7NIefbBeGajHQ/BeOnp2KIkmKBZMGfO/eKaAx2Nx5FgjE85SDCZmFmPcWpLRILRj8F43oLRdqK3CKZqoCa+5jLHXSSbxkEQCUYQhGU9PT2eeHgNCQYJxvi0P2X5DW6CmDyLJI1UDcTdIBhrUk/kRoKxCcgsxWzfvv3xhoaGjUX1bAm6SDYq1bSNdkgwNqI7rSieGIyXLBgOgpG6g/ayIxKMjUMgGAQD+2CUVxQzP7iuYc6cOZ4J8m7YsOH+3bt3fxtu4GNWgUZuJfKPBKOv37hMbXLce2kVyacuUk6CqaioeLq1tXW1ye6xNVseglEeXEOCSd+5pnOzka19kbWwoFkwSDDm9UaNwSDBmIcwZ05fukhWFxCQYGzUpqC4SNEIlSV9FwktGPP6YjvBWBj86CKZ7Mf0Ycdnj4uxQS+cRRqIx+ucX6Y2iVVmNrRgbALS/CoSBnmd7QLrpXvsqEB/Tbzucsf3wViHTSnBOsFYmFJNtMFvMZitW7c+3tTUlGuZ2osEY61Tg+gieeWwozxSGTiC8dIqkvvL1NbGGsdGOy8SjAnq12QpLoKxpiB5kc68k9efBINnkfJ2tLkEPiEYewdJIAnGzQuntN2RQTBkpKpvWXzNFVwukr3damoEBHEnLx529P4+GLwyk3e4TrNgqi7WxNf45mXHIBKMz65rKEoXCQmmSAiG88Ipz+zk5YnBIMGgBcM7fLnSwcNrBzoaumjZQKjQ98FII1V9cV0XyQP+kA6aPATjpX0wfiMYjlWknBdO2ak1FvbBGBMjaDEY5WXH9qZuoWxAhHfuJ78pT91zkRV/IrWmCRdJTr/sOFzVX7N8td+WqXMGef1GMF6KwXBstLPlRjseBrBAMPzDAlLqvU3t74fX9i3e17brhBjrFwiVlHMYwDMMUIVyMp6rZmnUf0rTEmcatXiiWEtUSl/XQCQiSAKRR+YP1MRX+22jXU6CKS8v/2FbW9s9xrTMmdQ8FkwxEswUtLOwDRKMSZ0827938b6Xm0+EywaFFDxIP0EtJgvkzEZlqhBM+kuqb1NXDd5Rs3a+X56O5dhoR8rLy5/2E8H47LCjLRYMj8oiwfCgpJPm7Pt7Fx9ob+oWS0fFFA2ZLMVYNioTIsgCkYTkhCUjSoTIo/OHvhK/pwoJxhievKn9tpN327Zt/9LY2LihqC6c4nCRSH19/YJ169b9ibfjC5kOYjAvtj53XCwdDkviaB5RWIwmF5/nSyMTIlPVTgJWSZOaYtGMVA4urb3bN68K+M2CWb9+/f179uzJdh+Mcl2Dl1wk3xMMT3Anc8RlI5hUKgV3aZC+vj5p5cqVNefPn3+vEMQBLwaEw2GSTCaVkd7S0nIslxyvvf3SwtaOX/9EiIxFJWE4HV6hYGNQQiSZUJq+SUkm8DtwaYSM4qaiSIkEvs+0NEAr7JeQAG43giKpJKYf3ZWSspCYO/DJm+++ZQFdMJJN5j/+8Y+l999//6LS0lI6Pj7uKsSArbZCWZarjx079qwoigL0PYvFadLI5eXlLfPnz/96JBIhbssbCoVoIpEgoA/wc/bs2f99//7929iFU3qXZF1yySX3LliwoNVVYNXKmO4ODQ0RwKuiomL9gQMH7somC+h4d3f3FbFY7G2n5S24iwQNBJIRRZGMjAzLlGYORAcg0GdI5beCIMCFatIbb7wR5qnZDNnylGt3mp6enhs//elPt7KnQvQGid11ZikPLoCTYrGYMDIvyo+qAAAcuElEQVQyQkKhkB7BwKQjj46OKm+XQxpJkpQ/bnyCICg37cEfIMBIJAI6odxmBzIoHK/+AfJTiUgGPS7UB6QIdYN80WhUTiaTcMuerjhBJZhpT8cqM7zaiaxDC9VBUC+bSWEA9Pb2QuTWHx8Hy3V1dd1YW1vbFo1GBTZQCtU4GASg/DCpwN+h7zPjBfA7+DeYkZPJpG4aJ+VnlpWW1LSWFvwdCIURJBBNtgGtlTNXV3F0o36TYSVSsZrT9oJKMgpuel8gCUZvHwwb1EzJeDrISaUChVHdJOm1117zD8FwgAIEc8stt7Slr491wUrMIxMQCBAMYK4XjFSvoSRg5ZSUlGRNx9F0w0k0E83EgM2UEXQW5GdEky2garhykxnYpAF9yybrogryZiMYLckUupOgc1QTWDp16lSgCAZcpJtuuqm1rKxM9IK1CIMT4htZYjDKwIUZOBqNTqRz263LJBpt/do9XGxQm+QGW7JlXkauE9eaqKewFoxpOy03TrkIxhaEbShE0ylyb29v4ad5G9rEigALZsWKFRCDEXMpn21VOrmh2TYhg1uQntvJWltYgnEIc58RjL9iMBx9phJMGwR5jREMMgUHvL5KUtQEU0g3iZnAEOQNmouUSTCFHBG6byFx7IV2SzfMumIW5bPE5JnuG/RvtnYUM8HAcmAhdZ/VLZ0+fdqd7bkWW8vr0aqrSMoyda4qectTyjCUeLJWdSDm3CLhFUVgUk+8uJYDvELLrHGLFGyLKshbXV09bZmarSTAz9HRUemKK67YJUnSsKZTs7JN5uYtA+NUq9iTm9golSVJkmHZMZVKpVpbW+/PVeb5862zXuxqu4WKg1S0ORwM2zAmmE7SblITiZgSiBQap4Ickgn8XU5IYWF2YunH/7qZ0n/QX5ckhPzhD3+48vbbb99SWloqQnAV2mn002JOlU2F+T+WB9KrS77w89K+vr4vyDKc3JzcHsBKg4FaVlbWE4lEDgAhJpNJWPlKnw3NUm+GPkw5c5orX2YLoBx1NVHZ1wKyhMPhv3733Xf/myiKlC1bs1UuCETD32fMmPHzaDT6J1il05aZC6dcOsyDryY/bBKFfUPKPq6ysrK/ffPNN/9Ljn0wwbtwKttOXrbcd/78+dT27duv3LBhw1v51bbwKc6+v2/xgd/vPR6bnQiPJft03rRzQsYwEVJw/cy4chaJymESCkXI2GBkYFnt3b45Tb1y5crrjh07dlQQBDEWi5HBwUFle4CWYGbNmvX9o0ePftUJFI2W+cADD9z7/PPPfyccDsFR9onsMIBh/4s6Kd105syZ3xgt24n0mzZtenT37t2bYMOgXvnJZLI4CIaZdDADXLhwQXrkkUeu9NVZpMPPnRCif4Hzh8o5ofSXMXlOmejZ3QyZaSCf5iwSu8dhcsip7ohAYB6XxRGVYCJESglETFWM3HTT6nlcd/Lm0miTLk/eQZJRLlw41dHR0VlWVibAAIXNdNpdsGA1XHrppT/o6Oioy1u2CwkefPDBtc8999yTzL1kbjwstcM3PDwMe3WW9vb2/toFcfJWsXXr1seampo25XCRiodg2N6T/v5+qb4eCOZBfxx27H9h8W9ffPZEdFa/IElcpwryKkb+BOpIFUaU+2CIHCaiHCLjA7NGbl7xgHWCyS+AiRTTWQssmK6urk44i5S510ShWlmWKyoqnmptbV1jokLbszCCgV3Q2iMEjBRBh5PJ5NKzZ896hmAaGxvBgtHFomgsGO3uw4sXL/ruTt7ftT1zIjSjXyDEpftgFCuJKi6ScuEU/HeKEjo2byRec69HCWa6jmuvzGRne7Sp8hGMU4ZWNmbasGHD2t27dz8ZDocnRqx2n4m6o3fpyZMnPUEw27Zte7ShoWEzEgylE9ua0xZMvasukhVFTV+Z+Wy3EBsUC38nb+XwnfG6Sr/cB8NzJ++cOXOeam9v94QFs379+rV79uxRCCZzx6ziFKf1WOMiWdEs6wbY9u3bH2toaPCBi2QjThz3wbhOMFa6Eghmn5vvImmFnf7w2tAd8TrfXDjFQzDl5eU/aGtr80QMxjjBWNEs63k5Hl4rnusamE9bCAvGSld6iWCkkcqheLyuynKQ1wogBvIiwRgAy0RSlWDgbepsq0iBJJhp+2C0B8aAYHbu3Llw7dq1Plmm9pQFM1gTr/PNjXZIMCZYw0AWb7hIafcnvePPhV0cHM+W+IpgXn3/hcUHOxqOi2UD4ULHYOSRSiQYAwPQaFK/uUjeIJg0yjm3axvtiFzpkWBsRHN6DAYJxkZ4M4tCgjEPrgmCMWfvBJlgYMe7CSAt9JqsLlNL6rMlaMGYBzN/Tu0yNd8qUv4ynUzBYcEELwbDQzBuL1Pn7eQcXAou0qH2Z48JscEIukh5kZySgCcGo7dMbW5qMyabXuo0wTQ/GQ6nr7qAT+fyKc/s5C3KVSTnCcZd9Ttz7hfXHOhoPO4MweRpi+IiweMC6adjpZGqgXh8jW/OIpklGOtUYa4Ev1kwSDBqP2esIsn19fULjZxFcpdSpiqnYYKxU9iMGAwSjDni4M3FQzAeexfpW42NjQ8X1XUNHBaMYYLhVRAn0hkmGDuF8DnBqA+v5Xybes6cOU+3t7evthM2s2UhwZhFzlurSEgwvP04fRWpvyZed7lfNtr5lGC+wx5e04vBFJcFw2+O5178yFdOvn/XDBi0YHjZgyMdEgwHSPYleeihh+5raWmBs0gTm2Mzg7zFRTD82BpaXTXAJ9Mk4DiLhBYMb78VgGCs9H1ms/xmwQDB7G5peTISHIKxeB8MvzYYIhhe/ddLhwRjBb2MvAUgGBulJ34kGC4L5rXTv5p8SdxOxIyVxbGKZJFg+OVxjWDQReLvlLwpLRMM/wyUVxYTCVSC6YxEIsob0Jkf3AfjpSAvj4skCMKynp6eX5mAw/YsSDAqpFaXqW3vGQMFemkVSR6p9GOQNyfBVFRUPN3a2uqJVSQkGAMDQ00KF5LDxeVowRjHTsmBBGMSOEKYi4QEYx7CnDnRgkELxppqZbhIZKSqb1l8zRVBWqb2mwWDq0j6Ko0WjMmhrlzX0P7scTE2WPDrGoJIMF6Kwagb7XyzDwYPO+pbML66MtNb98FUXayJr1kQJAvGgwST805eL1kwSDBIMCbtJgbc1OsapOHKi/Hldb4hGDzsaK378+VGggkAwXjqTl4kmHxjztK/85xFmvqqgKXqLGfmIJii3AfjKxcJCcb8OOCxYLz0qoDfCAZXkdCCMT86Iee0jXZ2xmCc34SHBGOt+/PlRoIJwDK1tx5eq+qLB2yZ2ksPr6EFk4/Ssv97QZepmViwXXxoaEjetm2boQunzDfbes6z/S8s3v9Sc7cQGxD1X5+xXse0Etjdv8Kw8i41kUVC5RSRRisHamru9c2NditWrLj+xIkTR0OhkPLWc+bFSOrTsZ7ZyQsE09zcPLFMzeSFt6nh7/BEq5diMDt27PjWM88883COp2OL405eNoAAiAsXLvjqNLUSg2lr7hZjfSKs6bjxUVkkAhGILPYRIkcJkUqISFMkOTJ7IF7zoG8Ihp1FEkWR6g0Cr51F2rhx433NzXAnb3hiQoY3tUOhkNLt8HdZlpedPn3aL2eRiodgYAZIJpOKBbNjxw7/WDDvv7D4xSO7u0OlF8WEnHKFYgQpTKgsEEkcIEQuIUQqJVROEDFVObj0ptWTD685H0axxKdf+tKXrm9tbe1k96uwM2kai1aePXv2Dw8fPnyPpYpsyvzAAw/c9/zzz0+5D4YRCxAkyJ9KpSwTjF3dtn379sd37dq1kRFgJgzJZLI4CAY6h5mZYMFs2rRp4ZYtW/5kk144Wsxb/S9f86sDu45HZw5HkpLkaF0ThUsCIYoFM6RYL1SOEkEgJDFc1l9bu9pXN9odOXKks6SkhMLsr+cizZw58+nOzk5PHHbUIxj25DHILooiGRsbW3b27FlPWDBbt259vKmpCZ6O1dXLoiEY6CTonEQiQUZHR+XPfe5zj0QikYvs2jAwle0euXDKM5tvqs5KEvz7v/7rv/57rrrfGTg69+grLz0cKhkOk5DakRqeoTRt1OTjHqAMovwfPIWhjDWZaMphfwUiUdJQmUpkjAgkTORURCZkXCbJGcPL/vaz36D02vFsMp8+fXreE0888QW4IgEGtZkv21vH2cqCejKxht9duHBh/sGDB7eBi5SNYKqqqg596EMf2sVm4VQqpYAMJ3TNyG4kD7STyQ7W9Z///OePHz58+EuhULqjmVoyNwkmyWuvvfbbV1999atG6mHtAZ00mk9j7U3RZ5DpnXfeuaWzs/Oz2cq0RDAGzSzTDTMKiN59MKwMZiInEokcysPZMs5keq9aqooD58yl119/Pe1gB+Tr7Oz8yPLly38fDoeFXATrUHOZnkH/Ksf4YbBmukbauiVJkmHgMgLKmI35e9lkg9igV4O4MpBhZlHaAHVu3TUpBH825V4dVR4FW5i4s83PlgiGXyYlZUEJRqtgaiQ+KygG22UquUaGVG9vb6AIpru7+yM333xzayQSUVZuHDAOuTFnZKFnvWROOuosr/zabZn1Vrj0Ggl6Y9Yq5AYtT0LAVHu/Uq7kQSWYA4SQT2obrgKizGpMgQowu06IxJREEATp1KlTol2d74VygGBqa2sVgtEO2kLIpiUWvZcSs8mULaZgdxu0xKKNtejoLrMa0rO1a/sVpreY6S6PDIxgZsRibzvtb7ppwUwjGDYjMVB4wLFbmbTlaWZIqbe3N1AE09XVdeOKFSvagGAKjTNgriWZXJaCVkfclJvJxGM1sbRuypc5DnjkZHkKbME4494uWrRIl2CYaQc/C21mgt86Pj4O+xvkU6dOqWFVJynNvbKBYGpra9tKSkoUF6mQX67YC5OLLQCwVUZed8WOdml1kbnNma4b6CqLc7gpW672aV2kXGRXYIKxo4uml5Ht0m9QINaJmZ2ZWxI2SOwzwkBRwuEwrGrJp0+fLizB2MzzWoJhmDvT0/lLBZy1MTe9fmcDBFZx4O+wmuTWBMRWh5h7pLVmtC4dyARYeoVgtKtaviIYO3Q9G8GAOkInwcAGgNxSIr1hwGYlURSlnp6eQLlIPT09N9bU1LTBKhIMWph9C/WxusFajEQiWfscti9Eo7DXR1A2Y7pleTFLQF1Bmqgf8GJkAm0AmeCDNoAOw59Cfix+CT8Bu4IfFaAFXkViAxo6hbknhQzygkKBkoRCIenVV18t3Ah0QEu1BAMzLxscDlSVt0hmkQDBwIDNtE7ANg2JotIXICcMYLdXvhiZMTJk+2LYBAj/zvQXfsIEWUiCYVYh4FVaWqoQTFEtU2d7eI113MDAQKq6uvor77777vm8GupcAthDAIoCMZjf5qrm1T/+9vKjnS/9mxhJiAkCZjKlAoUZTrOUIKQ3tCm3K2h3BMhEu5dOrQZ22ZHsx5rUsgUiEkJhpoTECTklj6eExKXDH7/5rjVX06tHs8nc2to664tf/OJHotGoYsFk20buHLRKyYpfO3PmzKv/8pe//AdsyAE59AZCLBb7eX9//xPqAM/0g7MFkXjT6TVzSl6Qa2xsTKlnyZIltSdOnFgH1h+zYuCndjKklG6RJOmoWrC2rGmyTiybphNbcRAm6tFMGvINN9xw9yuvvPLlbBv4kslk8C6c4njZMbVz584r165d+5bDSm5L8XDY8cXWvcdDJSPhlDiWp8wMldJNzZFGOT0dThOMLBBCkwRenpFHKgaW1f4v3xx25LwP5nttbW332tJZFgvZsGHDV5ubm/9duwKnJUXVpbqpt7f3NxarsiX75s2bv7m7efdmKuivmxcrwUg7d+5c6BuC6d+7eP/LzSdCpSNCCkwXFz7YJC/IlEhCUiUYmYiSQKThyuE7ltdVUnrtoAtiWK6Ci2DmlH+/rb3tq5Yrs6GAhx566N6Wlha4rmFiid/LBLNly5ZHm5ubN2U72lG0BFNfX3/lunXrfHHY8dT7u5cc7HiuO1Q6KKSoWwtOArhbhFB2lkgmghQi0kjV8J3x1cEimPLyH7S1tdXZwA+Wi+AkmKW9vb2/tlyZDQVs27bt0cbGxs3ZVpIKRzBWvME8wHC4SP6yYOA+mPbGE2KsXwB3ZcKGUaMt7Pia1gE3lUb10ifLgdC8pAQzIAqjWDTDQDDWLRgHu3+KdnBZMEgwpqlGJZgAWjA5NLS6uno/pfTvtahpNwb19/f7jmD2tzd0C7FB0cUXeIkMVKYQDCWUSEQAF2lk3vCd8a8GyoLxxpWZaYX2mwWzdevWx5qamoBgdEkqkBvteAjGqIvk1oyr10teelVAHqkcqonXVfnl4TW/WTDr169fu2fPnpwPr3npykyOS7+Dd+FU0Fwkiy87ciwZ5bCQM18VGK0crKmpm7zRzrRxrZ/RbiJHgrG5gzKKQ4JRAclwkXy1TG2RYKxpmMsEY03Y6bk5Ceb7bW3eWEXymwXD8fBaUVowSDC8IzmDYKSRqoF4fE3Q9sH4hGBgg6S3XhXgIBjcaMc71gqVDiyYQ+3PHhNigxFl05ubHxKMm2iTAFowSDCuapCJys6c+8U1Bzoaj+clGLsDGMqyNZwogD0xUnqZGi0YEz3In8XfBDM93BfUVaR9lNJPBWWZmptg+PWYP+U0gqkciMfrguYiFWSjnd58wEswp3t7f13Ym3bSKsThIhVlDMZX+2C8RDDySGV/TbzO08+WaAcuZ5C3IASjx/K8BOOVnbxIMPqrSJLRfTD8U779KT1FMMOV/TXLvU0w2h5AgrFfH7UlIsEEhGD2H246JpYNRD0Q5O2Lx9dcYWqjnRMxojzjBwjm6JEjnWH1hYPM5PAeVrmHjgrA29S7d+/OudFOkiTLLzvaRTtIMEgw1nQpcx/MSNXFmviaBaYIxpokpnLzWDDeOCqQbh4SjKluVjK5c88AIYRnJ6/fXCTPWDDDlRfvXH73FZReP2ReFdzLiQTjLNYcFkxRLlN7JgbD4zVADMYrBCOPVF64I373AiQYZwZuAC0YJBhnVMW+UpFgzGOJFox57HhyogWDMRgePcmeJnMfDLpI1vDMkxstGPPwYgzGJHZesmCk4cqL8eV1GOQ12Zf5shkhGLhom1Ll3sGCfWjBoAVjTfl0LJgAEszT7e3tq60BZU9uIwRjT43WSkGCUfGDS88lWVaerYAb7XAViVOxkGA4gbInWQAJxtRRAZ7Fj0zEXXORsr3syB7U8iPBHDjc9IpQNlBS8I12wXSR0IIxyY8cFowpgjEjDhKMGdQIIcpRASQYU+hxriIhwZhCl+uwY/CWqXksGD+9i4QEY0T7pxrX+QmGyHPmXPpUe3v7GiO1OJWWx0Xy0p28HBYMEoxTymJXua+d+80HXzy865gdLpLhC3oDH4PxFsF44jS1gQDIju3bH3u2oSHXqwJIMHYRgVPl2EkwhmUsgn0wfjvs6E8LZsbb6nPhhlWQN4OnYjCuuUgGZoNsQCLB8KrY9HT5XST/nab2J8HE3jbfizo5dcaVpwjGT8vUSDDmVXPVqlXXd3Z2HoXH5LVvPLMS4boGv52m9hnB4CqSUfW1wSgxVCUGeQ3BNSUxD8FUVFQ83dra6omNdg899NB9LS0tcB/MxHvyWmJUn9/x0tvU32psbHy4UC87asdiQS0YrdYNDQ1J//iP/3jlli1b/mRedd3L+dq5n3/w5aPPHZMiF0qo4NarApQoe25oUnk+Fh6oDslRIo/Mu/CVmrt8c5paJZjOkpISmkqlpnUaWDCVlZVPHzx40HMEoxUWSEYQBAJtCIfDy3p6en7lngZmrwmejm1sbNwEsul9gbz0W2+ZWmMSk+HhYXnr1q0L161b5wuCOXnu5x881PqzzvCswTJZTj9G78pHJUJJisjwUxaJKMVIcmj2X+6qvXuhX65rAII5fvx4pyAIVJIkIoqisptbARE4NH2j3Q/b2trucQXTPJWABQM32kWjUcosF7AOQHb4QqEQ/PAMwWzfvv3xhoaGjYWyYLRwTrdgHPI1shEMdBh00Llz5+RvfOMbC9auXfuWF5Qqnwx/7DuwaP/BvUfEssGZhCSUR9Id/yg8eZ9W6nRtIiHJUkLGZr5/W/y2q5wmGCuqoc0LBHP06NFOcDlgls2MwwDBeM1F0hIMyAuDF2RPJpNKT1BKPXNlJjwd29DQ8LBZC8ZKP2eOAU+4SNBhqVRKuuWWW35QWlo6mCkkKNwUVsxGzTaN8Mn6BEIEmJ3GiUAUi0GWJIHINCEnad/st947eZccHo4IgqS8VaSAySRVkc2knQnANZtfeNPAG0jsEkJ4FwnygTw0ERtaWLXk+yQ5IynSKJUIKH2aiCaCBjZhw1sMYJit7vfee6/84MGDd46Pj1NmvWi7FLr78ssvP/7Rj37012AlRCIRICHF2snUBV55eNOBzDAwoS5GIGfOnPmbo0ePfhYsLpATXCKYFBOJBLhGCtnccMMNjVddddUbIGcu3O2WX4sxk/vkyZOf6O7u/kghLJhMcioowTD/VTuL6a0q8CqH3elkIhGJSmlyITKhkkgIKSGSTEhKHpejpYSOJkeJIMcIVegF/j9NF4w0tOTBwGY/tf+WwUtpcgCvQdND8NAa++D34CbJcpKExRBJgRElRZRBQei43VDYWh5zL2CQwmDVDgT2b8x1gorh7w7PKVPaBzIBqY2PjytEwmItjHRUolPIBSwY9u+F1l2oHwgb5M9mvUBDiy4GY6v28hTGvXVWJpIgEyqn1MuLYVRHCJGBaBTVTwdcCQumZfK1ljb0qEZLRbmMy8m8FE6f03R98L4j1A8xmfQH8oFsbgWdecDGNNYR4FZYrqqSyWRAdvJq7KVcQV4uVAqSCNwQcJHAggEiSXc0VcwKGNxgUcAwn3RdJu9Rz2Wf8NgwWrLSEgwAIRIZ4i9KvWkZ0qTC5AJzBj9EQB+B4BCMpn1+JRgiA8EAmYCVAIN50k2ZDLhCGiMOkFmCSaXlgKVqElaJjsmjWi9wjECxqvBDBLISTHFstCuYAhiwONNxkElSmXQ/4PH5tJuU/vdsBGM2CqNnwbCy0tYLuEuEalewIA9YXegiFUy3fFBxIGMwH/jABw6IovhJH+CfISIjD714uJ0LemaRYS4Sy58mGfwQgUwE2KKKJElyV1fXFbGYzWeRdCB3bRVp8eLFB1KplMMEY8A0cVL/PCKGk00s3rJ91LkZorL9O7BU/vvf//6KuXPn2nvYsZAEc9VVV+0XBEFLMPl2prlGfgUYLPnarhXJaRx4ZTEjx0TZXrD1CtDPBqp0HiG2nD42Npbq7Oy8ypMEYxaG/v7+clEUowYQx6SIACJgMwLnz58npaWlsFP6z5ROCS7aXFO6ODOzkiOCYKGIACIQPASQYILXp9giRMAzCCDBeKYrUBCrCJh1363W67/87iGFBOM/7UCJEQHfIOAMwbhHkL4BGgV1AgFUNCdQtbNMZwjGTgmxLM8ggMPZM13hG0GQYHzTVSgoIuA/BJBg/NdnKLEPEEBrL91JSDA+UFYUERGwjECBGC/wBKPe3Mi7Hd5yP2IBiIDfEbCTiwJPMH7vbJQ/mAjYOYi9jBASjJd7B2VDBHyOABKMzzsQxUcEvIwAN8EUi0nn5c5C2byOAI6SzB7iJhivdy3KhwjkRwAJID9G9qZAgrEXT8+UhkPJM11R1IIgwfio+5E0fNRZKKqCABKMzYqAJGAzoFicLxDIpvdIML7oPhQSEfAnAkgw/uw3lBoR8AUCSDC+6CYUEhHwJwLeIxgMYmTRpOzAIGT+HHzFILX3CKYYUMc2IgJFgkDwCQan9yJRZWymFxHwDcHw8ARPGi92AsqECAQVgf8PJXznNSRjgc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306752" cy="330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724" y="864755"/>
            <a:ext cx="2667000" cy="26670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12294782" y="3414826"/>
            <a:ext cx="5296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Identification des colonnes</a:t>
            </a:r>
            <a:endParaRPr lang="fr-FR" sz="3600" b="1" dirty="0"/>
          </a:p>
        </p:txBody>
      </p:sp>
      <p:sp>
        <p:nvSpPr>
          <p:cNvPr id="28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>
            <a:off x="10358654" y="4198390"/>
            <a:ext cx="3657600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178" y="3944228"/>
            <a:ext cx="2667000" cy="266700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12363779" y="6454312"/>
            <a:ext cx="5296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Identification des colonnes</a:t>
            </a:r>
            <a:endParaRPr lang="fr-FR" sz="3600" b="1" dirty="0"/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>
            <a:off x="10354108" y="7027271"/>
            <a:ext cx="3657600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632" y="6773109"/>
            <a:ext cx="2667000" cy="2667000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12138746" y="9279230"/>
            <a:ext cx="552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Identification des colonnes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2958880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450" y="-4958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 i="1" dirty="0" smtClean="0">
                  <a:solidFill>
                    <a:schemeClr val="bg1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  <a:sym typeface="Open Sans Extra Bold"/>
                </a:rPr>
                <a:t>Standardisation des Tables au format OMOP</a:t>
              </a:r>
              <a:endParaRPr lang="en-US" sz="2999" b="1" i="1" dirty="0">
                <a:solidFill>
                  <a:schemeClr val="bg1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  <a:sym typeface="Open Sans Extra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785350" y="9555693"/>
            <a:ext cx="340223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058" b="1" spc="61" dirty="0" smtClean="0">
                <a:solidFill>
                  <a:srgbClr val="192954"/>
                </a:solidFill>
                <a:latin typeface="Aileron Bold"/>
                <a:ea typeface="Aileron Bold"/>
                <a:cs typeface="Aileron Bold"/>
                <a:sym typeface="Aileron Bold"/>
              </a:rPr>
              <a:t>4</a:t>
            </a:r>
            <a:endParaRPr lang="en-US" sz="3058" b="1" spc="61" dirty="0">
              <a:solidFill>
                <a:srgbClr val="192954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509B114F-6B3A-4CAA-4165-CC1E05AA9954}"/>
              </a:ext>
            </a:extLst>
          </p:cNvPr>
          <p:cNvSpPr txBox="1"/>
          <p:nvPr/>
        </p:nvSpPr>
        <p:spPr>
          <a:xfrm>
            <a:off x="243641" y="9555693"/>
            <a:ext cx="11737874" cy="46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KAJOKA </a:t>
            </a:r>
            <a:r>
              <a:rPr lang="en-US" sz="2714" spc="54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Felicite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1" name="AutoShape 10" descr="data:image/png;base64,iVBORw0KGgoAAAANSUhEUgAAARgAAAEYCAYAAACHjumMAAAAAXNSR0IArs4c6QAAIABJREFUeF7tfXuYFdWV795V59HdBxDphm5UUDNNhPEbvSbmziS5yWSSCH1oxGByk3iNeq9CR3wwCPJuJ5dM/ojGueM3MZO5STS535cE7QdNxExiXoAK6QfQQjehpRHUxEdEAv1+nHOq7rfq1O6uPl3nnF3PU1VnVT7S2OzH2r+99m+vtfaLEvwQAUQAEXAIAepQuVisTQjIskwppbJNxWExiICrCBgmGMiA2u5qH2FliIBvETBMML5tKQqOCCACriPgOMGgxeN6n2KFiIBnEHCcYDzTUhTEEwjghOOJbnBNiKIhGAyWuqZTWBEiMIEAP8Hg1DMFtGILdGP3I2uYQYCfYMyU7lYe1H63kPZwPagEXuycYBCMF5FFmRABRIAgwaASIAKIgGMIBIhgistELq7WOqb/WLDDCASIYBxGCotHBBABwwggwRiGjCeDT+0Ln4rN0yNKMKDYlv64gHE2kWGCwf0kznYIlo4IBAkBwwQTpMZjWxABRMBZBJBgnMUXS0cEihoBJJii7n7+xgc+hBHABnqhSUgw/GMMUyICiIBBBEwSjBe40WBLdZIHoxXWccASEAGnEDBJME6Jg+UiAohAkBAIEMGgPRIkxXSuLagnzmE7vWT7CQb7z83+w7qKGgHvDzb7CcYHHe79bvEBiCgiIsCBQFESDAcumMTDCOAE4eHOyRANCcY/fYWSIgK+Q8ACwTgwjzhQpO96BAVGBPIg4NYwsaMeCwSDeoAIIAL2IWDHcLZPGrtKQoKxC0m1nGCqic0gFWFxmbcQFMutBEgwRajs2GREwC0EkGDcQhrrQQSKEAEkmCLsdGwyIXjDnTtagATjDs5YS4ERwNhYYToACaYwuGOtRYVA8dIbEowHFb141dGDnYEiWULAkwRz+PDhcDQaXfLCCy/8156eng+98cYbH3zvvfeqRkdHyyilgiRJUxoNS37wC0EQcoLB0uVDjFKa8/75zPrzlYf/bi8C0DmeVFyLzcymd6C3oNugd4IgyKFQKHHJJZdcuPzyy9+88soruz/2sY8d/ujf/V3r/Msue9+iCLZn91Q/Xbx48dLvfOc7N7388stffOedd24cGBiYL0lSmAKrCAKh1G1xg6rKtuuRtQJtgNmGIqy1weXcspyeAyVJksPh8EBFRcWZJUuW/HLVqlXPLl++/Fi+SdItcXOOWLdMdVmWI9/97nc/+dxzz61/7bXXPpFKpWaEw2EhlUpNsUoYqG6Bg/UgAlkQ8ASfwXiASRcm32QyqZDNrFmzXv/EJz7x4y9/+cv/8fGPf/ydQhPNFIJxi1C0nXbo0KE5TU1NG/bu3btOEISZQCrM3WF/BxDdt15wcCEC3kUAxgMjGBgnQDDRaFT5nSRJ0vz58w/fd999G2+77bZDlNKpMYU8zbKTB9z2OaY07dy5c5fdc8893+3p6amVJElkMRQtyUAGRi5owXhX4QsimSfsiIK0XCGSUCikxGWAXOATBZFIsqT8Hr5QKPTOnXfeuWXz5s0/LpQlUzCCgaDt7bff/qPXX3/9s4ANAMIYmbFzYboOa0UE/I0Am4hhHEWj0XO33nrrtq9//etPudeqSRuoIARz7ty5mXV1dU93dXWtopQq5IIfIoAI2IsAWDeiKIIl8+5jjz32P2pra/e7bcm4TjCyLIf+6Z/+ad0zzzzzGLNc7IUVS0MEgoeAWW8QSCYSiQDRnH300Uf/oba29g030VEIxs2j401NTTdu2rTpYDgcjtgTUzELvZswY12IgPsIwPiCuCZbjf3MZz7z5JYtWzZdffXVo25Jw2XB2BVVfvvtt8s2btz4vSNHjtwOzMq7MoQU4pY6YD1BQgDGl7o5T4lvJhKJsfr6+qWrV69+0a12chGMXcLs2rXrY/X19ftEUYwYIRi76sdyEAFuBAI6qy1ZsuT//exnP/sqpXSMGwsLCV0jGFmWhdra2m+fOnXqPi2z6sse0N610FGYFRGwioC6n6z/pz/96Yc//OEPn7ZaHk9+1wgGjgEsX7789+fPn7+GxV7sicHwNBPTIAIFQMBj8ySMN/hz8803b3ziiSf+jxuIuEYwR44cue4LX/jCK4IgKHWyTUJuNBLrQAQQgfSGVSCYSy655OcdHR0rje7wNYOhawTzz//8zw/+6Ec/+jeIarMNdWYExjyIACJgHgEgmVmzZp3o6Oj4O0rpoPmS+HK6RjCf//znv3fs2LE1vCtHfOJjKvsQ8Jg9b1/DvF+SS9CzkMSMGTPO/ed//udfX8Z7vYOFZWTXCOb666/fOzQ0tAIJxvv67oiELg0i07J7XT6lYUaEnJ6WLa6Iojjy0ksvfWDevHnvmsYrV0YNIblGMIsWLfoNIeQz/jlnZKQzHekmLJQHAZ90kxfEZAQjSVKyq6trYSwWe4cHYitpXCOY6urq31JKP+0fgrECa768XlC3fDLivwcRARh/iUQi1d3dvWA6wVjwhbKA5TrBBLHTsE2IgJ8QSCaTWQjG/lb4gGBwtre/21mJZrA1k8e5FmDJxhFwjGB0DCBjBGPBgmIuknE4fJoDx6GtHYdw2gcnH8FYGOwaUY0RjIU2Fh3BWMAKsyICTiLARzD2SOAmwfyOUvoP9ojtVik4b7qFdAHqKdrOBYJpb29fOHfu3Ledxt0lgqGkuvqv9lFKP+V0g7B8RAARyI2AasHAMnVQCIaQ6upqJBjUfETAAwgkk0lJXaZGgvFAf6AIiEDhEHDAkUOCKVx3eqtmB5TLgSLdw8zXwrsHU76akGD0EJpQLtSyfAqk/++ImzncgpfLJwRjbJ0cYzDBU1RskT8R8AnBGAMXCcYYXkZTF5N9UkxtNaoHPOmRYHhQwjSIACJgCgEkGFOwYSbfIYCmSEG6rCgJBnWtILqGlRYhAlMJxlgs1ShcLu3kxY12RjsG0yMCphHIM1snk0m5u7v7CtzJaxphzOhPBNCOdaPfAkkwixYt2k8I+Xs3AHSvDkGtSnKvyoyaKIxJuK3VNVu0YE3Fim1CAAnGJiDtKEaQ4aplQRnAMvxPGdESoUQgRBYJlSmhJGlHVXnLSMuQJjVKJAKyMV4BinOVZNDYyNtfXk2ABOOhnoGBTGSByEQkMoXhLBFCYThLhMqyMsDT/58e9lM/1byY8ks9UyMznX4aqF+lNgI8l7ZeqEp6kwTDrBoPwYiieAgBXxCM0dizX10kqtgtYDqIkyqiEExSsSLgk2hYHd06BKP91QSP6PyS/SpvmrTpAJaTQmjwk0oTlpVCdzJz3Tyk1SiKZxBIJpOku7v78kAFef1KMERxSabGWNKDe9LqAOtmuvXikD4BucmCajlBtWnZZNWqUmwaXxEM+loOaUrWYr1DMEbNlBxI6REMvDQniiKRJGnirWr4e97PcZ1kFaTjLISmCKHjisVCaYhISUIEIUKSKYmEwgKR5FGNyNNMEZ3m6Jo1Gen00lBCJZAnHQdSrBWBEklKpt8dhv+mISJDGg9/IOv4+DiJRqNK3+s9JQy/Z88Mw0/4b7ce7YP6UqnUFJ1kz+3ATyYHkxF0GAatbZ8J/WYYMtnYK456MvnCRTIKZjaCYUoE5bGONVq2c+mBYMIKuSgEA0RDQgrpSDIhgkhJMjlOQmJYtWDMxGB44jQsjaASDLhEIItEpBSQdIRISUoEAVw1iUh0zDlIbChZO4BhIGt1gBUPAyQUCikDXTvYbaieqwioG0gDyANk0Q5Y9nctsbCJMn/hNs7amsrYZK1Ys+rEDbgVNcEo5jyFQZpUlKiiouJVURRhKnCmF/R7P8cCL7hHYA0k5LQVQ2RJ1S4xnIyOJM7/lRiWRKp1kRgXTJSqJRD1l0bSKCCpgisrVhBsThJZddtEGiHjI2KyLDz3lDQeAf+JEFGxqPTalct0snuhO7PhE/+dTCYjw8PDi6DP9awX+F1paelfysrK3pEkiYZCIRl0hDpjwugxvGIxqeQij42NzRkcHLxMSyKMXOAnfKWlpa9Ho9GhPLprBWNdOZlKgxwqnnIikajs7++fy2TLVPuisWAYwYDe9PX1SV/72tcWrl279i0tIG4yTWZH5Kr7vdEj1fsP7j1CwwOzFPLRxGTyz2JmU6QDu8x6gfiQIJUROXHJu5/49PLqKno9KLjnv9tuu+26gwcPdpaUlCjR6ExzXpZlubKy8qmDBw+u8UJjtm3btnbXrl1PRiIRgblFzK0HVw/0NxKJLD158uSv7ZPXvObv2LHj0YaGhs3ZZAnkWaRcQV5QsAsXLpBvfvObC9asWfMn+zrJuZJ6zv3smpfbnztWMmMwmpQ54kYZophVn3Qwl+2uCxEqlRAyXHFhee09C+fRaweda7F9Ja9ater6zs7Oo+FwWNCLGYA+VFRU/LC1tfVu+2o1X9LGjRvva2pqerKkpIRmunTg3oF1FQ6Hl/X09PzKfC325ayvr3/sxz/+8aZwGFz36V/REAwLnIFC9ff3k/r6+gXr1q3zBcGcOfeLaw50NB4XYoMRWNVx9YNlaSIo+3AEWSDSSOVAPL7mMp8RTGckEqF6wUiwYMrLy3/Y1tZ2j6u4Zqls/fr19+/Zs+fb4XB4wkvTyq0+Kr/s9OnTniCY7du3P9bQ0LApm0eJBOMFrcojw5lzv7vmQMePC0QwsF4EBAO7eSmRRyoH74jXzaf+smByEQwpLy9/2isEs2HDhvt3797tG4LZtm3btxobGx9GgoGlVTVC7zcL5tX3X1h8sKPhuFg2EHbfgplKMNJI5dCd8bqqABGMpywYJBjzM76VqLahWvViMH52kfISjNkgCw+qFAmGBybdNCb6xW8Es3379scbGho2FpsFc4AQ8kltpweaYEyPAI6MRUAwFRUVT7e2tq7mQMPxJEgw5iGeYsGYIHfumhctWjSNYAQ4vOeAi+RkO1iD81ow3MiYSBgMgjkKy77ZgrxeIpiHHnrovpaWlidzBXllWV7a29tr4zK1Cb1Qs2zduvXxpqYmtGDQgjGpRIUkGBvYmy1TI8GY7P882Yo1yBs4F+lQ+7PHCrNMHYgYDFowzvALQYJRgc20YB6pr1/wIO6Dya92OhZMPF5X5bN9MN4imByWmd9cJCSYLASDG+3yc4uSIoNgYB9MTbxuPhIMJ34GkyHBGARMkxyXqU1iV9idvNM32hWCYJRJXzPz84ZnghiDkSTJMzt5i9WCmXbpt5+DvEgwJpmZEIIEYx47npzFug8GCYZHO3jSoIvEg5JtaXhcpNwWDK9tZ4/ISDAYg7GmScEgGN8cduQhGEEQPHOaGgkGCcZWgpFGqoJ2mtpThx2RYMyrKwZ5TWLnrRhM1UBNsK5r8BTB8BwVQAtGfyAhwZgkGDgq4JWNdj5dpg7UdQ1IMIUmmOpF+wmd+nTstFWkR+oXrHvQHxdO+Y5g3I0z5qRtdRXJNzEYtGBMzsLuPeZDCMd1DXJ9ff1Cv9xo5zuCMa8jtucMIsE4uw/G2OyAQV79IK/vCMZLF0758KhAoCwYZwnGGMcjwSDBGNOYzNTBOIuUk2DwugbzKoI7eZFgzGsP5DS7DybT0jZmeVuTWZObZyfvnDlznm5vb/fEhVM8y9Reug8GCQYJxtpgNUsw1mq1LXd2gkm/mQqvCsyZM+ep9vZ2h99F4mNYJBjzXe+lZWpnYjB8OmQYwcLdaEeVB+8zXxUoxGFHw6CpGT7/+c9fd+TIEXCRst5o5w7B8LUACYYPJ71UwScY89jkzHn2/RcW72tv6BJjA6HCvyrgr528PARTXl7+g7a2tjqHus9QsRs2bFi7e/fu7/jlykx/ukgWLQGOZWqpvr7+Sr8sUyPBGBqjUxLzEIyXLBgugpHkpb2nvXEnrz8Jxrw+KTk5CMYZF8mi3NmyA8Hsb3+2WygbTr9+7tqXZnqZUs3Da748KuCtG+1y9J85F8nijGxBnwp26bdOk11zkaqrq/dRSj+lxS1jJ6/vCGZfe2O3EBsUqfpUtAWd4MxKieKO0VR6jyRNqS87zhu8o+beIL3s6KmH13gIxtP7YNKx84kvkE/H+oVg9Oed6b8927938e8OtpwQywYFqlzr5sZH0zfIEUYwEhElIf10bLAIxlOHHX1PMBmqiQTjxli1WAcQzL6DzaqLxLykTKLRM23MpAFhWVkykWiSECIQQSYqwVw2dEf8niA9HQsE88O2tra7LXaTLdn9dhZp27Zt/9LY2Lgh58uOXd0LYjNib9sCUI5C3Jp6CVgwhNJPaSv085WZr76/d/HL7S3dYmxEpLKWSLQtzOY7mUsD1guQC6USobIA++2IIIWINFI1fGd8TWWA3qb2lAUTSILp7l4Qi1khGL4Yk6MEoxVBz0WCV/1EQSSJZIIMDQ2RHTt2LPDTKtKB9ue7aMlwSKDDGgvDuTlBUkIwKYVYiCwSgUhEShIij1UO3bX8Xl9ZMN3d3Z2iKNKxsTESjUaJJEmwwU75A61TLZh7nEOTv+R169bd39LS8u3S0lIKcgqCoMgLE2QkEiHDw8MkFost6+7u/hV/qc6lfOSRR/7lpz/96QaQU+/zn4vEQWZ6BJNMJhXlAqUaGhqSduzYsXDt2rVvOQe9fSW/9t6BRfte/uXhUMl4KZHHYegrm1ChBiqnw74KD0z6Nto4myIIhGm1zk+GdNPMH6gBqpCVoE+IgLZHwlRKjVzSd9MtX6iuotcP2ddC50qCZeq2trbOmTNnColEQhmo2g928nppH8ymTZvWNjU1PQkbA1OplEIwSiQslVJkB5IMhUJLz54964mnYx955JFv7dq16+GcLpJlC4ZPPxy1YLQiZLNgAAToMCCb0tLSAUmS9PwKnmAGX4snU01rOxBdKBSSgOFPnjw5J1eBsiwL58gfyuYardW29FDzObW0cpnSqpzkcuLEiRtuvfXW30QiEREGdZbZzQl9mOYPyrJMU6nUTOh7GKSiKCoWgfajlI4JgjAKVk4ymaThcJilybdml+vfedpHVT1QZIM5QpblcCKRKNVaLpAG/ht+QjtEURyiVAmOsTrYz1zy5GuLOg/lVBqlHiYL/B3mnVQqFdV79xv+3X8WDMeg0SMYlo0xLTM7OYpzJIlGaaTe3l6X97c40qSJQru6um68+eabW0OhkJhtZnNWAg2zqxYLG5xaq4ClggEDRAjkA3/UwW5QxIz1Wc7cjPhCoZBCIHp6mUmOhcaUNU1LKjksGLm7u/sKazEYPjB5GJ2vpDypci1TQ1ZQIrBiCtlRULeqONLp06cDRzArV65sE0VR0M52md3GPSS5E05XDMAYBi3rcxjIOhaM0hfweyAXNthtUcY8hSixQVUfASsmh44rp8g1Pj6uWBCF1F2GJ/xkf8/WzGQy6W2C4Qi5TGtbLgvGDaUxWIfc29urHyEzWJBXkoMFs2LFijaII3hFJpSjMAh4nmDMwKJ3VMBMOS7lkXtP9woTW0+mVGqGXl2SOkc1KsG0Qgym8NKgBIVEAAmmkOin6y4SC8aCn1P4PkIJTCKABGMSOBuzBTLIiy6SjRriY24uKoJhKzcQLIP9BNk2B9moGlmLgrpBhkgkkjp16lTIjTrdqoO5SOFwGKK8bEObc9XnGIAsEAl7oLItmTO9YBvb9FaanBKe1Q11wkY6JiNb9QKZmL7C8jnbIOiVIC8LUudYpvZukNdsBCJbkBc6CzppeHhYXrx4cUc4HB6HfRKgPJRmP6fM0hhUMr1Vs4m9CLAHRxRFOZVKJX75y19+JlfZsny25I/95/6mrDSRPVmCEDnMzhGYRS5dfDJBaTgMf4P/gzoTJEHCJJEIyeJwiXRZxXWvUDhDkOXr6em5Zt36df9XIIKyTK2STFacTeI70Wd6+aE/4RsZGYm9+eabN8AFTrByqPb1FMnLysrenT9//mlJkgS2uicIcPoq65drRZRnvwkrOL35ETY6CQLoAnnvvfeq+vr6qrUrSjB4QW9BflhxmjNnTvfs2bMvUkq1QfT0xst0uzPl41nBzSf3RBkg2/j4uKK/fX19V164cGEBwzYTsUBaMHoEwzbYwWzQ19eX+trXvnalX3bynnnrd9ccaPvFcVrSH6KhcbUP5cndusqW2/S2qymT+YTKTOoOqJ6aLD3YMjQC9nLBHl44Sg0/JDkFl8HA9iqZSjPk5FBscMWquxbMo9cOGiTcgiSHnbydnZ1H07sTxImt90wYGI3z5s37waFDhzxxo93GjRvvbW5uhhvtFLJjVhWQDNuNnkqllvb2euPCqR07djza2Ni4mW+jnbWJL58C8bBovjK4/j3bTl4gF+ik/v5+aefOnb45KnDq/eeXHGr7ebdY2g+jfDorcKHCk0jDUnAWAXqMJtJ/iEjIeBkRxueOfiV+z1y/HHZcuXLldV1dXZ2hUEgZsJnuDxBMRUXFU62trQ5f+s2DPyFwo11zc/OT0Wh04g5h5i4xt7q0tHTpyZMnPXFUoL6+/rGf/OQnm2Bs6X1sJ++MWOztfCYSH0LmzEqrZU/Jn81FYh01MDAgbd68eeGGDRu4zyI5y725m//6+88v+V17c3c4NihIMnSk1gZR8047aaTy+bTD15ndzMpSW8jKkQUiU1Ell5TyfElYKiXjg5eO/c/augq/EAy7MpNZBJkzLRDMpZde+lRHR4cnCGb9+vVrW1paphAMc+sgPlNSUgJn6Za++eabniCYLVu2PNrS0sJpwdg6zKcVpnceh+aKfZgVR0swzGWYcl3DQL+083/7x4JRrszsaDghlA0Irl/6rRx4hOsaJPVGu8rRO+J1vrFgOO/k9cy7SEAwe/bseZIRohqjmRgKqh57xkXavn37Yw0NDZuK/rBjxn0wfrz0+4QYKwDBZL6LNFw5csfyunl+s2Bse7bEYVNWvfQbCcaEdVHQGEwGwfjuTl7l0u/YoOi6BTP96djhO+N1vrlwitOCceHhNb4RgwTDh5NeKi8RjO8sGK8QjDxSOVQTr6vy0yqSnx5eKwTBWDHK0EViMVC4Pkm9xQxWkfBdJM6ZYroFMxRHguEEz3iyQhCMcSkncxQ5wUzuCvFzDEZ5OtYzLztWIsFYGZF58iLBmAeX00WyYrClhauurt5PKf17rai+J5iOhuNi2UDYAzEYnxHMrdcdOXLUN29T+41g8GXHALhIigWDBGNqavNpkBffpjbR25wWjImSM7IE7elYLxEMPLxWE6+bj0Fe63qqVwLPw2uyLHtmHwyHBePdw45mu7B6UfV+SnK6SJ5fpoYDa2wTIhDMofZnjwmxwUihXSS/EcyqVauuh7NIefbBeGajHQ/BeOnp2KIkmKBZMGfO/eKaAx2Nx5FgjE85SDCZmFmPcWpLRILRj8F43oLRdqK3CKZqoCa+5jLHXSSbxkEQCUYQhGU9PT2eeHgNCQYJxvi0P2X5DW6CmDyLJI1UDcTdIBhrUk/kRoKxCcgsxWzfvv3xhoaGjUX1bAm6SDYq1bSNdkgwNqI7rSieGIyXLBgOgpG6g/ayIxKMjUMgGAQD+2CUVxQzP7iuYc6cOZ4J8m7YsOH+3bt3fxtu4GNWgUZuJfKPBKOv37hMbXLce2kVyacuUk6CqaioeLq1tXW1ye6xNVseglEeXEOCSd+5pnOzka19kbWwoFkwSDDm9UaNwSDBmIcwZ05fukhWFxCQYGzUpqC4SNEIlSV9FwktGPP6YjvBWBj86CKZ7Mf0Ycdnj4uxQS+cRRqIx+ucX6Y2iVVmNrRgbALS/CoSBnmd7QLrpXvsqEB/Tbzucsf3wViHTSnBOsFYmFJNtMFvMZitW7c+3tTUlGuZ2osEY61Tg+gieeWwozxSGTiC8dIqkvvL1NbGGsdGOy8SjAnq12QpLoKxpiB5kc68k9efBINnkfJ2tLkEPiEYewdJIAnGzQuntN2RQTBkpKpvWXzNFVwukr3damoEBHEnLx529P4+GLwyk3e4TrNgqi7WxNf45mXHIBKMz65rKEoXCQmmSAiG88Ipz+zk5YnBIMGgBcM7fLnSwcNrBzoaumjZQKjQ98FII1V9cV0XyQP+kA6aPATjpX0wfiMYjlWknBdO2ak1FvbBGBMjaDEY5WXH9qZuoWxAhHfuJ78pT91zkRV/IrWmCRdJTr/sOFzVX7N8td+WqXMGef1GMF6KwXBstLPlRjseBrBAMPzDAlLqvU3t74fX9i3e17brhBjrFwiVlHMYwDMMUIVyMp6rZmnUf0rTEmcatXiiWEtUSl/XQCQiSAKRR+YP1MRX+22jXU6CKS8v/2FbW9s9xrTMmdQ8FkwxEswUtLOwDRKMSZ0827938b6Xm0+EywaFFDxIP0EtJgvkzEZlqhBM+kuqb1NXDd5Rs3a+X56O5dhoR8rLy5/2E8H47LCjLRYMj8oiwfCgpJPm7Pt7Fx9ob+oWS0fFFA2ZLMVYNioTIsgCkYTkhCUjSoTIo/OHvhK/pwoJxhievKn9tpN327Zt/9LY2LihqC6c4nCRSH19/YJ169b9ibfjC5kOYjAvtj53XCwdDkviaB5RWIwmF5/nSyMTIlPVTgJWSZOaYtGMVA4urb3bN68K+M2CWb9+/f179uzJdh+Mcl2Dl1wk3xMMT3Anc8RlI5hUKgV3aZC+vj5p5cqVNefPn3+vEMQBLwaEw2GSTCaVkd7S0nIslxyvvf3SwtaOX/9EiIxFJWE4HV6hYGNQQiSZUJq+SUkm8DtwaYSM4qaiSIkEvs+0NEAr7JeQAG43giKpJKYf3ZWSspCYO/DJm+++ZQFdMJJN5j/+8Y+l999//6LS0lI6Pj7uKsSArbZCWZarjx079qwoigL0PYvFadLI5eXlLfPnz/96JBIhbssbCoVoIpEgoA/wc/bs2f99//7929iFU3qXZF1yySX3LliwoNVVYNXKmO4ODQ0RwKuiomL9gQMH7somC+h4d3f3FbFY7G2n5S24iwQNBJIRRZGMjAzLlGYORAcg0GdI5beCIMCFatIbb7wR5qnZDNnylGt3mp6enhs//elPt7KnQvQGid11ZikPLoCTYrGYMDIvyo+qAAAcuElEQVQyQkKhkB7BwKQjj46OKm+XQxpJkpQ/bnyCICg37cEfIMBIJAI6odxmBzIoHK/+AfJTiUgGPS7UB6QIdYN80WhUTiaTcMuerjhBJZhpT8cqM7zaiaxDC9VBUC+bSWEA9Pb2QuTWHx8Hy3V1dd1YW1vbFo1GBTZQCtU4GASg/DCpwN+h7zPjBfA7+DeYkZPJpG4aJ+VnlpWW1LSWFvwdCIURJBBNtgGtlTNXV3F0o36TYSVSsZrT9oJKMgpuel8gCUZvHwwb1EzJeDrISaUChVHdJOm1117zD8FwgAIEc8stt7Slr491wUrMIxMQCBAMYK4XjFSvoSRg5ZSUlGRNx9F0w0k0E83EgM2UEXQW5GdEky2garhykxnYpAF9yybrogryZiMYLckUupOgc1QTWDp16lSgCAZcpJtuuqm1rKxM9IK1CIMT4htZYjDKwIUZOBqNTqRz263LJBpt/do9XGxQm+QGW7JlXkauE9eaqKewFoxpOy03TrkIxhaEbShE0ylyb29v4ad5G9rEigALZsWKFRCDEXMpn21VOrmh2TYhg1uQntvJWltYgnEIc58RjL9iMBx9phJMGwR5jREMMgUHvL5KUtQEU0g3iZnAEOQNmouUSTCFHBG6byFx7IV2SzfMumIW5bPE5JnuG/RvtnYUM8HAcmAhdZ/VLZ0+fdqd7bkWW8vr0aqrSMoyda4qectTyjCUeLJWdSDm3CLhFUVgUk+8uJYDvELLrHGLFGyLKshbXV09bZmarSTAz9HRUemKK67YJUnSsKZTs7JN5uYtA+NUq9iTm9golSVJkmHZMZVKpVpbW+/PVeb5862zXuxqu4WKg1S0ORwM2zAmmE7SblITiZgSiBQap4Ickgn8XU5IYWF2YunH/7qZ0n/QX5ckhPzhD3+48vbbb99SWloqQnAV2mn002JOlU2F+T+WB9KrS77w89K+vr4vyDKc3JzcHsBKg4FaVlbWE4lEDgAhJpNJWPlKnw3NUm+GPkw5c5orX2YLoBx1NVHZ1wKyhMPhv3733Xf/myiKlC1bs1UuCETD32fMmPHzaDT6J1il05aZC6dcOsyDryY/bBKFfUPKPq6ysrK/ffPNN/9Ljn0wwbtwKttOXrbcd/78+dT27duv3LBhw1v51bbwKc6+v2/xgd/vPR6bnQiPJft03rRzQsYwEVJw/cy4chaJymESCkXI2GBkYFnt3b45Tb1y5crrjh07dlQQBDEWi5HBwUFle4CWYGbNmvX9o0ePftUJFI2W+cADD9z7/PPPfyccDsFR9onsMIBh/4s6Kd105syZ3xgt24n0mzZtenT37t2bYMOgXvnJZLI4CIaZdDADXLhwQXrkkUeu9NVZpMPPnRCif4Hzh8o5ofSXMXlOmejZ3QyZaSCf5iwSu8dhcsip7ohAYB6XxRGVYCJESglETFWM3HTT6nlcd/Lm0miTLk/eQZJRLlw41dHR0VlWVibAAIXNdNpdsGA1XHrppT/o6Oioy1u2CwkefPDBtc8999yTzL1kbjwstcM3PDwMe3WW9vb2/toFcfJWsXXr1seampo25XCRiodg2N6T/v5+qb4eCOZBfxx27H9h8W9ffPZEdFa/IElcpwryKkb+BOpIFUaU+2CIHCaiHCLjA7NGbl7xgHWCyS+AiRTTWQssmK6urk44i5S510ShWlmWKyoqnmptbV1jokLbszCCgV3Q2iMEjBRBh5PJ5NKzZ896hmAaGxvBgtHFomgsGO3uw4sXL/ruTt7ftT1zIjSjXyDEpftgFCuJKi6ScuEU/HeKEjo2byRec69HCWa6jmuvzGRne7Sp8hGMU4ZWNmbasGHD2t27dz8ZDocnRqx2n4m6o3fpyZMnPUEw27Zte7ShoWEzEgylE9ua0xZMvasukhVFTV+Z+Wy3EBsUC38nb+XwnfG6Sr/cB8NzJ++cOXOeam9v94QFs379+rV79uxRCCZzx6ziFKf1WOMiWdEs6wbY9u3bH2toaPCBi2QjThz3wbhOMFa6Eghmn5vvImmFnf7w2tAd8TrfXDjFQzDl5eU/aGtr80QMxjjBWNEs63k5Hl4rnusamE9bCAvGSld6iWCkkcqheLyuynKQ1wogBvIiwRgAy0RSlWDgbepsq0iBJJhp+2C0B8aAYHbu3Llw7dq1Plmm9pQFM1gTr/PNjXZIMCZYw0AWb7hIafcnvePPhV0cHM+W+IpgXn3/hcUHOxqOi2UD4ULHYOSRSiQYAwPQaFK/uUjeIJg0yjm3axvtiFzpkWBsRHN6DAYJxkZ4M4tCgjEPrgmCMWfvBJlgYMe7CSAt9JqsLlNL6rMlaMGYBzN/Tu0yNd8qUv4ynUzBYcEELwbDQzBuL1Pn7eQcXAou0qH2Z48JscEIukh5kZySgCcGo7dMbW5qMyabXuo0wTQ/GQ6nr7qAT+fyKc/s5C3KVSTnCcZd9Ttz7hfXHOhoPO4MweRpi+IiweMC6adjpZGqgXh8jW/OIpklGOtUYa4Ev1kwSDBqP2esIsn19fULjZxFcpdSpiqnYYKxU9iMGAwSjDni4M3FQzAeexfpW42NjQ8X1XUNHBaMYYLhVRAn0hkmGDuF8DnBqA+v5Xybes6cOU+3t7evthM2s2UhwZhFzlurSEgwvP04fRWpvyZed7lfNtr5lGC+wx5e04vBFJcFw2+O5178yFdOvn/XDBi0YHjZgyMdEgwHSPYleeihh+5raWmBs0gTm2Mzg7zFRTD82BpaXTXAJ9Mk4DiLhBYMb78VgGCs9H1ms/xmwQDB7G5peTISHIKxeB8MvzYYIhhe/ddLhwRjBb2MvAUgGBulJ34kGC4L5rXTv5p8SdxOxIyVxbGKZJFg+OVxjWDQReLvlLwpLRMM/wyUVxYTCVSC6YxEIsob0Jkf3AfjpSAvj4skCMKynp6eX5mAw/YsSDAqpFaXqW3vGQMFemkVSR6p9GOQNyfBVFRUPN3a2uqJVSQkGAMDQ00KF5LDxeVowRjHTsmBBGMSOEKYi4QEYx7CnDnRgkELxppqZbhIZKSqb1l8zRVBWqb2mwWDq0j6Ko0WjMmhrlzX0P7scTE2WPDrGoJIMF6Kwagb7XyzDwYPO+pbML66MtNb98FUXayJr1kQJAvGgwST805eL1kwSDBIMCbtJgbc1OsapOHKi/Hldb4hGDzsaK378+VGggkAwXjqTl4kmHxjztK/85xFmvqqgKXqLGfmIJii3AfjKxcJCcb8OOCxYLz0qoDfCAZXkdCCMT86Iee0jXZ2xmCc34SHBGOt+/PlRoIJwDK1tx5eq+qLB2yZ2ksPr6EFk4/Ssv97QZepmViwXXxoaEjetm2boQunzDfbes6z/S8s3v9Sc7cQGxD1X5+xXse0Etjdv8Kw8i41kUVC5RSRRisHamru9c2NditWrLj+xIkTR0OhkPLWc+bFSOrTsZ7ZyQsE09zcPLFMzeSFt6nh7/BEq5diMDt27PjWM88883COp2OL405eNoAAiAsXLvjqNLUSg2lr7hZjfSKs6bjxUVkkAhGILPYRIkcJkUqISFMkOTJ7IF7zoG8Ihp1FEkWR6g0Cr51F2rhx433NzXAnb3hiQoY3tUOhkNLt8HdZlpedPn3aL2eRiodgYAZIJpOKBbNjxw7/WDDvv7D4xSO7u0OlF8WEnHKFYgQpTKgsEEkcIEQuIUQqJVROEDFVObj0ptWTD685H0axxKdf+tKXrm9tbe1k96uwM2kai1aePXv2Dw8fPnyPpYpsyvzAAw/c9/zzz0+5D4YRCxAkyJ9KpSwTjF3dtn379sd37dq1kRFgJgzJZLI4CAY6h5mZYMFs2rRp4ZYtW/5kk144Wsxb/S9f86sDu45HZw5HkpLkaF0ThUsCIYoFM6RYL1SOEkEgJDFc1l9bu9pXN9odOXKks6SkhMLsr+cizZw58+nOzk5PHHbUIxj25DHILooiGRsbW3b27FlPWDBbt259vKmpCZ6O1dXLoiEY6CTonEQiQUZHR+XPfe5zj0QikYvs2jAwle0euXDKM5tvqs5KEvz7v/7rv/57rrrfGTg69+grLz0cKhkOk5DakRqeoTRt1OTjHqAMovwfPIWhjDWZaMphfwUiUdJQmUpkjAgkTORURCZkXCbJGcPL/vaz36D02vFsMp8+fXreE0888QW4IgEGtZkv21vH2cqCejKxht9duHBh/sGDB7eBi5SNYKqqqg596EMf2sVm4VQqpYAMJ3TNyG4kD7STyQ7W9Z///OePHz58+EuhULqjmVoyNwkmyWuvvfbbV1999atG6mHtAZ00mk9j7U3RZ5DpnXfeuaWzs/Oz2cq0RDAGzSzTDTMKiN59MKwMZiInEokcysPZMs5keq9aqooD58yl119/Pe1gB+Tr7Oz8yPLly38fDoeFXATrUHOZnkH/Ksf4YbBmukbauiVJkmHgMgLKmI35e9lkg9igV4O4MpBhZlHaAHVu3TUpBH825V4dVR4FW5i4s83PlgiGXyYlZUEJRqtgaiQ+KygG22UquUaGVG9vb6AIpru7+yM333xzayQSUVZuHDAOuTFnZKFnvWROOuosr/zabZn1Vrj0Ggl6Y9Yq5AYtT0LAVHu/Uq7kQSWYA4SQT2obrgKizGpMgQowu06IxJREEATp1KlTol2d74VygGBqa2sVgtEO2kLIpiUWvZcSs8mULaZgdxu0xKKNtejoLrMa0rO1a/sVpreY6S6PDIxgZsRibzvtb7ppwUwjGDYjMVB4wLFbmbTlaWZIqbe3N1AE09XVdeOKFSvagGAKjTNgriWZXJaCVkfclJvJxGM1sbRuypc5DnjkZHkKbME4494uWrRIl2CYaQc/C21mgt86Pj4O+xvkU6dOqWFVJynNvbKBYGpra9tKSkoUF6mQX67YC5OLLQCwVUZed8WOdml1kbnNma4b6CqLc7gpW672aV2kXGRXYIKxo4uml5Ht0m9QINaJmZ2ZWxI2SOwzwkBRwuEwrGrJp0+fLizB2MzzWoJhmDvT0/lLBZy1MTe9fmcDBFZx4O+wmuTWBMRWh5h7pLVmtC4dyARYeoVgtKtaviIYO3Q9G8GAOkInwcAGgNxSIr1hwGYlURSlnp6eQLlIPT09N9bU1LTBKhIMWph9C/WxusFajEQiWfscti9Eo7DXR1A2Y7pleTFLQF1Bmqgf8GJkAm0AmeCDNoAOw59Cfix+CT8Bu4IfFaAFXkViAxo6hbknhQzygkKBkoRCIenVV18t3Ah0QEu1BAMzLxscDlSVt0hmkQDBwIDNtE7ANg2JotIXICcMYLdXvhiZMTJk+2LYBAj/zvQXfsIEWUiCYVYh4FVaWqoQTFEtU2d7eI113MDAQKq6uvor77777vm8GupcAthDAIoCMZjf5qrm1T/+9vKjnS/9mxhJiAkCZjKlAoUZTrOUIKQ3tCm3K2h3BMhEu5dOrQZ22ZHsx5rUsgUiEkJhpoTECTklj6eExKXDH7/5rjVX06tHs8nc2to664tf/OJHotGoYsFk20buHLRKyYpfO3PmzKv/8pe//AdsyAE59AZCLBb7eX9//xPqAM/0g7MFkXjT6TVzSl6Qa2xsTKlnyZIltSdOnFgH1h+zYuCndjKklG6RJOmoWrC2rGmyTiybphNbcRAm6tFMGvINN9xw9yuvvPLlbBv4kslk8C6c4njZMbVz584r165d+5bDSm5L8XDY8cXWvcdDJSPhlDiWp8wMldJNzZFGOT0dThOMLBBCkwRenpFHKgaW1f4v3xx25LwP5nttbW332tJZFgvZsGHDV5ubm/9duwKnJUXVpbqpt7f3NxarsiX75s2bv7m7efdmKuivmxcrwUg7d+5c6BuC6d+7eP/LzSdCpSNCCkwXFz7YJC/IlEhCUiUYmYiSQKThyuE7ltdVUnrtoAtiWK6Ci2DmlH+/rb3tq5Yrs6GAhx566N6Wlha4rmFiid/LBLNly5ZHm5ubN2U72lG0BFNfX3/lunXrfHHY8dT7u5cc7HiuO1Q6KKSoWwtOArhbhFB2lkgmghQi0kjV8J3x1cEimPLyH7S1tdXZwA+Wi+AkmKW9vb2/tlyZDQVs27bt0cbGxs3ZVpIKRzBWvME8wHC4SP6yYOA+mPbGE2KsXwB3ZcKGUaMt7Pia1gE3lUb10ifLgdC8pAQzIAqjWDTDQDDWLRgHu3+KdnBZMEgwpqlGJZgAWjA5NLS6uno/pfTvtahpNwb19/f7jmD2tzd0C7FB0cUXeIkMVKYQDCWUSEQAF2lk3vCd8a8GyoLxxpWZaYX2mwWzdevWx5qamoBgdEkqkBvteAjGqIvk1oyr10teelVAHqkcqonXVfnl4TW/WTDr169fu2fPnpwPr3npykyOS7+Dd+FU0Fwkiy87ciwZ5bCQM18VGK0crKmpm7zRzrRxrZ/RbiJHgrG5gzKKQ4JRAclwkXy1TG2RYKxpmMsEY03Y6bk5Ceb7bW3eWEXymwXD8fBaUVowSDC8IzmDYKSRqoF4fE3Q9sH4hGBgg6S3XhXgIBjcaMc71gqVDiyYQ+3PHhNigxFl05ubHxKMm2iTAFowSDCuapCJys6c+8U1Bzoaj+clGLsDGMqyNZwogD0xUnqZGi0YEz3In8XfBDM93BfUVaR9lNJPBWWZmptg+PWYP+U0gqkciMfrguYiFWSjnd58wEswp3t7f13Ym3bSKsThIhVlDMZX+2C8RDDySGV/TbzO08+WaAcuZ5C3IASjx/K8BOOVnbxIMPqrSJLRfTD8U779KT1FMMOV/TXLvU0w2h5AgrFfH7UlIsEEhGD2H246JpYNRD0Q5O2Lx9dcYWqjnRMxojzjBwjm6JEjnWH1hYPM5PAeVrmHjgrA29S7d+/OudFOkiTLLzvaRTtIMEgw1nQpcx/MSNXFmviaBaYIxpokpnLzWDDeOCqQbh4SjKluVjK5c88AIYRnJ6/fXCTPWDDDlRfvXH73FZReP2ReFdzLiQTjLNYcFkxRLlN7JgbD4zVADMYrBCOPVF64I373AiQYZwZuAC0YJBhnVMW+UpFgzGOJFox57HhyogWDMRgePcmeJnMfDLpI1vDMkxstGPPwYgzGJHZesmCk4cqL8eV1GOQ12Zf5shkhGLhom1Ll3sGCfWjBoAVjTfl0LJgAEszT7e3tq60BZU9uIwRjT43WSkGCUfGDS88lWVaerYAb7XAViVOxkGA4gbInWQAJxtRRAZ7Fj0zEXXORsr3syB7U8iPBHDjc9IpQNlBS8I12wXSR0IIxyY8cFowpgjEjDhKMGdQIIcpRASQYU+hxriIhwZhCl+uwY/CWqXksGD+9i4QEY0T7pxrX+QmGyHPmXPpUe3v7GiO1OJWWx0Xy0p28HBYMEoxTymJXua+d+80HXzy865gdLpLhC3oDH4PxFsF44jS1gQDIju3bH3u2oSHXqwJIMHYRgVPl2EkwhmUsgn0wfjvs6E8LZsbb6nPhhlWQN4OnYjCuuUgGZoNsQCLB8KrY9HT5XST/nab2J8HE3jbfizo5dcaVpwjGT8vUSDDmVXPVqlXXd3Z2HoXH5LVvPLMS4boGv52m9hnB4CqSUfW1wSgxVCUGeQ3BNSUxD8FUVFQ83dra6omNdg899NB9LS0tcB/MxHvyWmJUn9/x0tvU32psbHy4UC87asdiQS0YrdYNDQ1J//iP/3jlli1b/mRedd3L+dq5n3/w5aPPHZMiF0qo4NarApQoe25oUnk+Fh6oDslRIo/Mu/CVmrt8c5paJZjOkpISmkqlpnUaWDCVlZVPHzx40HMEoxUWSEYQBAJtCIfDy3p6en7lngZmrwmejm1sbNwEsul9gbz0W2+ZWmMSk+HhYXnr1q0L161b5wuCOXnu5x881PqzzvCswTJZTj9G78pHJUJJisjwUxaJKMVIcmj2X+6qvXuhX65rAII5fvx4pyAIVJIkIoqisptbARE4NH2j3Q/b2trucQXTPJWABQM32kWjUcosF7AOQHb4QqEQ/PAMwWzfvv3xhoaGjYWyYLRwTrdgHPI1shEMdBh00Llz5+RvfOMbC9auXfuWF5Qqnwx/7DuwaP/BvUfEssGZhCSUR9Id/yg8eZ9W6nRtIiHJUkLGZr5/W/y2q5wmGCuqoc0LBHP06NFOcDlgls2MwwDBeM1F0hIMyAuDF2RPJpNKT1BKPXNlJjwd29DQ8LBZC8ZKP2eOAU+4SNBhqVRKuuWWW35QWlo6mCkkKNwUVsxGzTaN8Mn6BEIEmJ3GiUAUi0GWJIHINCEnad/st947eZccHo4IgqS8VaSAySRVkc2knQnANZtfeNPAG0jsEkJ4FwnygTw0ERtaWLXk+yQ5IynSKJUIKH2aiCaCBjZhw1sMYJit7vfee6/84MGDd46Pj1NmvWi7FLr78ssvP/7Rj37012AlRCIRICHF2snUBV55eNOBzDAwoS5GIGfOnPmbo0ePfhYsLpATXCKYFBOJBLhGCtnccMMNjVddddUbIGcu3O2WX4sxk/vkyZOf6O7u/kghLJhMcioowTD/VTuL6a0q8CqH3elkIhGJSmlyITKhkkgIKSGSTEhKHpejpYSOJkeJIMcIVegF/j9NF4w0tOTBwGY/tf+WwUtpcgCvQdND8NAa++D34CbJcpKExRBJgRElRZRBQei43VDYWh5zL2CQwmDVDgT2b8x1gorh7w7PKVPaBzIBqY2PjytEwmItjHRUolPIBSwY9u+F1l2oHwgb5M9mvUBDiy4GY6v28hTGvXVWJpIgEyqn1MuLYVRHCJGBaBTVTwdcCQumZfK1ljb0qEZLRbmMy8m8FE6f03R98L4j1A8xmfQH8oFsbgWdecDGNNYR4FZYrqqSyWRAdvJq7KVcQV4uVAqSCNwQcJHAggEiSXc0VcwKGNxgUcAwn3RdJu9Rz2Wf8NgwWrLSEgwAIRIZ4i9KvWkZ0qTC5AJzBj9EQB+B4BCMpn1+JRgiA8EAmYCVAIN50k2ZDLhCGiMOkFmCSaXlgKVqElaJjsmjWi9wjECxqvBDBLISTHFstCuYAhiwONNxkElSmXQ/4PH5tJuU/vdsBGM2CqNnwbCy0tYLuEuEalewIA9YXegiFUy3fFBxIGMwH/jABw6IovhJH+CfISIjD714uJ0LemaRYS4Sy58mGfwQgUwE2KKKJElyV1fXFbGYzWeRdCB3bRVp8eLFB1KplMMEY8A0cVL/PCKGk00s3rJ91LkZorL9O7BU/vvf//6KuXPn2nvYsZAEc9VVV+0XBEFLMPl2prlGfgUYLPnarhXJaRx4ZTEjx0TZXrD1CtDPBqp0HiG2nD42Npbq7Oy8ypMEYxaG/v7+clEUowYQx6SIACJgMwLnz58npaWlsFP6z5ROCS7aXFO6ODOzkiOCYKGIACIQPASQYILXp9giRMAzCCDBeKYrUBCrCJh1363W67/87iGFBOM/7UCJEQHfIOAMwbhHkL4BGgV1AgFUNCdQtbNMZwjGTgmxLM8ggMPZM13hG0GQYHzTVSgoIuA/BJBg/NdnKLEPEEBrL91JSDA+UFYUERGwjECBGC/wBKPe3Mi7Hd5yP2IBiIDfEbCTiwJPMH7vbJQ/mAjYOYi9jBASjJd7B2VDBHyOABKMzzsQxUcEvIwAN8EUi0nn5c5C2byOAI6SzB7iJhivdy3KhwjkRwAJID9G9qZAgrEXT8+UhkPJM11R1IIgwfio+5E0fNRZKKqCABKMzYqAJGAzoFicLxDIpvdIML7oPhQSEfAnAkgw/uw3lBoR8AUCSDC+6CYUEhHwJwLeIxgMYmTRpOzAIGT+HHzFILX3CKYYUMc2IgJFgkDwCQan9yJRZWymFxHwDcHw8ARPGi92AsqECAQVgf8PJXznNSRjgc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306752" cy="330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955" y="1028700"/>
            <a:ext cx="14391640" cy="7470360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5637227" y="8520665"/>
            <a:ext cx="6971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Standardisation des Tables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3217516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450" y="-4958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 i="1" dirty="0" smtClean="0">
                  <a:solidFill>
                    <a:schemeClr val="bg1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  <a:sym typeface="Open Sans Extra Bold"/>
                </a:rPr>
                <a:t>Standardisation des colonnes au format OMOP</a:t>
              </a:r>
              <a:endParaRPr lang="en-US" sz="2999" b="1" i="1" dirty="0">
                <a:solidFill>
                  <a:schemeClr val="bg1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  <a:sym typeface="Open Sans Extra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785350" y="9555693"/>
            <a:ext cx="340223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058" b="1" spc="61" dirty="0" smtClean="0">
                <a:solidFill>
                  <a:srgbClr val="192954"/>
                </a:solidFill>
                <a:latin typeface="Aileron Bold"/>
                <a:ea typeface="Aileron Bold"/>
                <a:cs typeface="Aileron Bold"/>
                <a:sym typeface="Aileron Bold"/>
              </a:rPr>
              <a:t>5</a:t>
            </a:r>
            <a:endParaRPr lang="en-US" sz="3058" b="1" spc="61" dirty="0">
              <a:solidFill>
                <a:srgbClr val="192954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509B114F-6B3A-4CAA-4165-CC1E05AA9954}"/>
              </a:ext>
            </a:extLst>
          </p:cNvPr>
          <p:cNvSpPr txBox="1"/>
          <p:nvPr/>
        </p:nvSpPr>
        <p:spPr>
          <a:xfrm>
            <a:off x="243641" y="9555693"/>
            <a:ext cx="11737874" cy="46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KAJOKA </a:t>
            </a:r>
            <a:r>
              <a:rPr lang="en-US" sz="2714" spc="54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Felicite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1" name="AutoShape 10" descr="data:image/png;base64,iVBORw0KGgoAAAANSUhEUgAAARgAAAEYCAYAAACHjumMAAAAAXNSR0IArs4c6QAAIABJREFUeF7tfXuYFdWV795V59HdBxDphm5UUDNNhPEbvSbmziS5yWSSCH1oxGByk3iNeq9CR3wwCPJuJ5dM/ojGueM3MZO5STS535cE7QdNxExiXoAK6QfQQjehpRHUxEdEAv1+nHOq7rfq1O6uPl3nnF3PU1VnVT7S2OzH2r+99m+vtfaLEvwQAUQAEXAIAepQuVisTQjIskwppbJNxWExiICrCBgmGMiA2u5qH2FliIBvETBMML5tKQqOCCACriPgOMGgxeN6n2KFiIBnEHCcYDzTUhTEEwjghOOJbnBNiKIhGAyWuqZTWBEiMIEAP8Hg1DMFtGILdGP3I2uYQYCfYMyU7lYe1H63kPZwPagEXuycYBCMF5FFmRABRIAgwaASIAKIgGMIBIhgistELq7WOqb/WLDDCASIYBxGCotHBBABwwggwRiGjCeDT+0Ln4rN0yNKMKDYlv64gHE2kWGCwf0kznYIlo4IBAkBwwQTpMZjWxABRMBZBJBgnMUXS0cEihoBJJii7n7+xgc+hBHABnqhSUgw/GMMUyICiIBBBEwSjBe40WBLdZIHoxXWccASEAGnEDBJME6Jg+UiAohAkBAIEMGgPRIkxXSuLagnzmE7vWT7CQb7z83+w7qKGgHvDzb7CcYHHe79bvEBiCgiIsCBQFESDAcumMTDCOAE4eHOyRANCcY/fYWSIgK+Q8ACwTgwjzhQpO96BAVGBPIg4NYwsaMeCwSDeoAIIAL2IWDHcLZPGrtKQoKxC0m1nGCqic0gFWFxmbcQFMutBEgwRajs2GREwC0EkGDcQhrrQQSKEAEkmCLsdGwyIXjDnTtagATjDs5YS4ERwNhYYToACaYwuGOtRYVA8dIbEowHFb141dGDnYEiWULAkwRz+PDhcDQaXfLCCy/8156eng+98cYbH3zvvfeqRkdHyyilgiRJUxoNS37wC0EQcoLB0uVDjFKa8/75zPrzlYf/bi8C0DmeVFyLzcymd6C3oNugd4IgyKFQKHHJJZdcuPzyy9+88soruz/2sY8d/ujf/V3r/Msue9+iCLZn91Q/Xbx48dLvfOc7N7388stffOedd24cGBiYL0lSmAKrCAKh1G1xg6rKtuuRtQJtgNmGIqy1weXcspyeAyVJksPh8EBFRcWZJUuW/HLVqlXPLl++/Fi+SdItcXOOWLdMdVmWI9/97nc/+dxzz61/7bXXPpFKpWaEw2EhlUpNsUoYqG6Bg/UgAlkQ8ASfwXiASRcm32QyqZDNrFmzXv/EJz7x4y9/+cv/8fGPf/ydQhPNFIJxi1C0nXbo0KE5TU1NG/bu3btOEISZQCrM3WF/BxDdt15wcCEC3kUAxgMjGBgnQDDRaFT5nSRJ0vz58w/fd999G2+77bZDlNKpMYU8zbKTB9z2OaY07dy5c5fdc8893+3p6amVJElkMRQtyUAGRi5owXhX4QsimSfsiIK0XCGSUCikxGWAXOATBZFIsqT8Hr5QKPTOnXfeuWXz5s0/LpQlUzCCgaDt7bff/qPXX3/9s4ANAMIYmbFzYboOa0UE/I0Am4hhHEWj0XO33nrrtq9//etPudeqSRuoIARz7ty5mXV1dU93dXWtopQq5IIfIoAI2IsAWDeiKIIl8+5jjz32P2pra/e7bcm4TjCyLIf+6Z/+ad0zzzzzGLNc7IUVS0MEgoeAWW8QSCYSiQDRnH300Uf/oba29g030VEIxs2j401NTTdu2rTpYDgcjtgTUzELvZswY12IgPsIwPiCuCZbjf3MZz7z5JYtWzZdffXVo25Jw2XB2BVVfvvtt8s2btz4vSNHjtwOzMq7MoQU4pY6YD1BQgDGl7o5T4lvJhKJsfr6+qWrV69+0a12chGMXcLs2rXrY/X19ftEUYwYIRi76sdyEAFuBAI6qy1ZsuT//exnP/sqpXSMGwsLCV0jGFmWhdra2m+fOnXqPi2z6sse0N610FGYFRGwioC6n6z/pz/96Yc//OEPn7ZaHk9+1wgGjgEsX7789+fPn7+GxV7sicHwNBPTIAIFQMBj8ySMN/hz8803b3ziiSf+jxuIuEYwR44cue4LX/jCK4IgKHWyTUJuNBLrQAQQgfSGVSCYSy655OcdHR0rje7wNYOhawTzz//8zw/+6Ec/+jeIarMNdWYExjyIACJgHgEgmVmzZp3o6Oj4O0rpoPmS+HK6RjCf//znv3fs2LE1vCtHfOJjKvsQ8Jg9b1/DvF+SS9CzkMSMGTPO/ed//udfX8Z7vYOFZWTXCOb666/fOzQ0tAIJxvv67oiELg0i07J7XT6lYUaEnJ6WLa6Iojjy0ksvfWDevHnvmsYrV0YNIblGMIsWLfoNIeQz/jlnZKQzHekmLJQHAZ90kxfEZAQjSVKyq6trYSwWe4cHYitpXCOY6urq31JKP+0fgrECa768XlC3fDLivwcRARh/iUQi1d3dvWA6wVjwhbKA5TrBBLHTsE2IgJ8QSCaTWQjG/lb4gGBwtre/21mJZrA1k8e5FmDJxhFwjGB0DCBjBGPBgmIuknE4fJoDx6GtHYdw2gcnH8FYGOwaUY0RjIU2Fh3BWMAKsyICTiLARzD2SOAmwfyOUvoP9ojtVik4b7qFdAHqKdrOBYJpb29fOHfu3Ledxt0lgqGkuvqv9lFKP+V0g7B8RAARyI2AasHAMnVQCIaQ6upqJBjUfETAAwgkk0lJXaZGgvFAf6AIiEDhEHDAkUOCKVx3eqtmB5TLgSLdw8zXwrsHU76akGD0EJpQLtSyfAqk/++ImzncgpfLJwRjbJ0cYzDBU1RskT8R8AnBGAMXCcYYXkZTF5N9UkxtNaoHPOmRYHhQwjSIACJgCgEkGFOwYSbfIYCmSEG6rCgJBnWtILqGlRYhAlMJxlgs1ShcLu3kxY12RjsG0yMCphHIM1snk0m5u7v7CtzJaxphzOhPBNCOdaPfAkkwixYt2k8I+Xs3AHSvDkGtSnKvyoyaKIxJuK3VNVu0YE3Fim1CAAnGJiDtKEaQ4aplQRnAMvxPGdESoUQgRBYJlSmhJGlHVXnLSMuQJjVKJAKyMV4BinOVZNDYyNtfXk2ABOOhnoGBTGSByEQkMoXhLBFCYThLhMqyMsDT/58e9lM/1byY8ks9UyMznX4aqF+lNgI8l7ZeqEp6kwTDrBoPwYiieAgBXxCM0dizX10kqtgtYDqIkyqiEExSsSLgk2hYHd06BKP91QSP6PyS/SpvmrTpAJaTQmjwk0oTlpVCdzJz3Tyk1SiKZxBIJpOku7v78kAFef1KMERxSabGWNKDe9LqAOtmuvXikD4BucmCajlBtWnZZNWqUmwaXxEM+loOaUrWYr1DMEbNlBxI6REMvDQniiKRJGnirWr4e97PcZ1kFaTjLISmCKHjisVCaYhISUIEIUKSKYmEwgKR5FGNyNNMEZ3m6Jo1Gen00lBCJZAnHQdSrBWBEklKpt8dhv+mISJDGg9/IOv4+DiJRqNK3+s9JQy/Z88Mw0/4b7ce7YP6UqnUFJ1kz+3ATyYHkxF0GAatbZ8J/WYYMtnYK456MvnCRTIKZjaCYUoE5bGONVq2c+mBYMIKuSgEA0RDQgrpSDIhgkhJMjlOQmJYtWDMxGB44jQsjaASDLhEIItEpBSQdIRISUoEAVw1iUh0zDlIbChZO4BhIGt1gBUPAyQUCikDXTvYbaieqwioG0gDyANk0Q5Y9nctsbCJMn/hNs7amsrYZK1Ys+rEDbgVNcEo5jyFQZpUlKiiouJVURRhKnCmF/R7P8cCL7hHYA0k5LQVQ2RJ1S4xnIyOJM7/lRiWRKp1kRgXTJSqJRD1l0bSKCCpgisrVhBsThJZddtEGiHjI2KyLDz3lDQeAf+JEFGxqPTalct0snuhO7PhE/+dTCYjw8PDi6DP9awX+F1paelfysrK3pEkiYZCIRl0hDpjwugxvGIxqeQij42NzRkcHLxMSyKMXOAnfKWlpa9Ho9GhPLprBWNdOZlKgxwqnnIikajs7++fy2TLVPuisWAYwYDe9PX1SV/72tcWrl279i0tIG4yTWZH5Kr7vdEj1fsP7j1CwwOzFPLRxGTyz2JmU6QDu8x6gfiQIJUROXHJu5/49PLqKno9KLjnv9tuu+26gwcPdpaUlCjR6ExzXpZlubKy8qmDBw+u8UJjtm3btnbXrl1PRiIRgblFzK0HVw/0NxKJLD158uSv7ZPXvObv2LHj0YaGhs3ZZAnkWaRcQV5QsAsXLpBvfvObC9asWfMn+zrJuZJ6zv3smpfbnztWMmMwmpQ54kYZophVn3Qwl+2uCxEqlRAyXHFhee09C+fRaweda7F9Ja9ater6zs7Oo+FwWNCLGYA+VFRU/LC1tfVu+2o1X9LGjRvva2pqerKkpIRmunTg3oF1FQ6Hl/X09PzKfC325ayvr3/sxz/+8aZwGFz36V/REAwLnIFC9ff3k/r6+gXr1q3zBcGcOfeLaw50NB4XYoMRWNVx9YNlaSIo+3AEWSDSSOVAPL7mMp8RTGckEqF6wUiwYMrLy3/Y1tZ2j6u4Zqls/fr19+/Zs+fb4XB4wkvTyq0+Kr/s9OnTniCY7du3P9bQ0LApm0eJBOMFrcojw5lzv7vmQMePC0QwsF4EBAO7eSmRRyoH74jXzaf+smByEQwpLy9/2isEs2HDhvt3797tG4LZtm3btxobGx9GgoGlVTVC7zcL5tX3X1h8sKPhuFg2EHbfgplKMNJI5dCd8bqqABGMpywYJBjzM76VqLahWvViMH52kfISjNkgCw+qFAmGBybdNCb6xW8Es3379scbGho2FpsFc4AQ8kltpweaYEyPAI6MRUAwFRUVT7e2tq7mQMPxJEgw5iGeYsGYIHfumhctWjSNYAQ4vOeAi+RkO1iD81ow3MiYSBgMgjkKy77ZgrxeIpiHHnrovpaWlidzBXllWV7a29tr4zK1Cb1Qs2zduvXxpqYmtGDQgjGpRIUkGBvYmy1TI8GY7P882Yo1yBs4F+lQ+7PHCrNMHYgYDFowzvALQYJRgc20YB6pr1/wIO6Dya92OhZMPF5X5bN9MN4imByWmd9cJCSYLASDG+3yc4uSIoNgYB9MTbxuPhIMJ34GkyHBGARMkxyXqU1iV9idvNM32hWCYJRJXzPz84ZnghiDkSTJMzt5i9WCmXbpt5+DvEgwJpmZEIIEYx47npzFug8GCYZHO3jSoIvEg5JtaXhcpNwWDK9tZ4/ISDAYg7GmScEgGN8cduQhGEEQPHOaGgkGCcZWgpFGqoJ2mtpThx2RYMyrKwZ5TWLnrRhM1UBNsK5r8BTB8BwVQAtGfyAhwZgkGDgq4JWNdj5dpg7UdQ1IMIUmmOpF+wmd+nTstFWkR+oXrHvQHxdO+Y5g3I0z5qRtdRXJNzEYtGBMzsLuPeZDCMd1DXJ9ff1Cv9xo5zuCMa8jtucMIsE4uw/G2OyAQV79IK/vCMZLF0758KhAoCwYZwnGGMcjwSDBGNOYzNTBOIuUk2DwugbzKoI7eZFgzGsP5DS7DybT0jZmeVuTWZObZyfvnDlznm5vb/fEhVM8y9Reug8GCQYJxtpgNUsw1mq1LXd2gkm/mQqvCsyZM+ep9vZ2h99F4mNYJBjzXe+lZWpnYjB8OmQYwcLdaEeVB+8zXxUoxGFHw6CpGT7/+c9fd+TIEXCRst5o5w7B8LUACYYPJ71UwScY89jkzHn2/RcW72tv6BJjA6HCvyrgr528PARTXl7+g7a2tjqHus9QsRs2bFi7e/fu7/jlykx/ukgWLQGOZWqpvr7+Sr8sUyPBGBqjUxLzEIyXLBgugpHkpb2nvXEnrz8Jxrw+KTk5CMYZF8mi3NmyA8Hsb3+2WygbTr9+7tqXZnqZUs3Da748KuCtG+1y9J85F8nijGxBnwp26bdOk11zkaqrq/dRSj+lxS1jJ6/vCGZfe2O3EBsUqfpUtAWd4MxKieKO0VR6jyRNqS87zhu8o+beIL3s6KmH13gIxtP7YNKx84kvkE/H+oVg9Oed6b8927938e8OtpwQywYFqlzr5sZH0zfIEUYwEhElIf10bLAIxlOHHX1PMBmqiQTjxli1WAcQzL6DzaqLxLykTKLRM23MpAFhWVkykWiSECIQQSYqwVw2dEf8niA9HQsE88O2tra7LXaTLdn9dhZp27Zt/9LY2Lgh58uOXd0LYjNib9sCUI5C3Jp6CVgwhNJPaSv085WZr76/d/HL7S3dYmxEpLKWSLQtzOY7mUsD1guQC6USobIA++2IIIWINFI1fGd8TWWA3qb2lAUTSILp7l4Qi1khGL4Yk6MEoxVBz0WCV/1EQSSJZIIMDQ2RHTt2LPDTKtKB9ue7aMlwSKDDGgvDuTlBUkIwKYVYiCwSgUhEShIij1UO3bX8Xl9ZMN3d3Z2iKNKxsTESjUaJJEmwwU75A61TLZh7nEOTv+R169bd39LS8u3S0lIKcgqCoMgLE2QkEiHDw8MkFost6+7u/hV/qc6lfOSRR/7lpz/96QaQU+/zn4vEQWZ6BJNMJhXlAqUaGhqSduzYsXDt2rVvOQe9fSW/9t6BRfte/uXhUMl4KZHHYegrm1ChBiqnw74KD0z6Nto4myIIhGm1zk+GdNPMH6gBqpCVoE+IgLZHwlRKjVzSd9MtX6iuotcP2ddC50qCZeq2trbOmTNnColEQhmo2g928nppH8ymTZvWNjU1PQkbA1OplEIwSiQslVJkB5IMhUJLz54964mnYx955JFv7dq16+GcLpJlC4ZPPxy1YLQiZLNgAAToMCCb0tLSAUmS9PwKnmAGX4snU01rOxBdKBSSgOFPnjw5J1eBsiwL58gfyuYardW29FDzObW0cpnSqpzkcuLEiRtuvfXW30QiEREGdZbZzQl9mOYPyrJMU6nUTOh7GKSiKCoWgfajlI4JgjAKVk4ymaThcJilybdml+vfedpHVT1QZIM5QpblcCKRKNVaLpAG/ht+QjtEURyiVAmOsTrYz1zy5GuLOg/lVBqlHiYL/B3mnVQqFdV79xv+3X8WDMeg0SMYlo0xLTM7OYpzJIlGaaTe3l6X97c40qSJQru6um68+eabW0OhkJhtZnNWAg2zqxYLG5xaq4ClggEDRAjkA3/UwW5QxIz1Wc7cjPhCoZBCIHp6mUmOhcaUNU1LKjksGLm7u/sKazEYPjB5GJ2vpDypci1TQ1ZQIrBiCtlRULeqONLp06cDRzArV65sE0VR0M52md3GPSS5E05XDMAYBi3rcxjIOhaM0hfweyAXNthtUcY8hSixQVUfASsmh44rp8g1Pj6uWBCF1F2GJ/xkf8/WzGQy6W2C4Qi5TGtbLgvGDaUxWIfc29urHyEzWJBXkoMFs2LFijaII3hFJpSjMAh4nmDMwKJ3VMBMOS7lkXtP9woTW0+mVGqGXl2SOkc1KsG0Qgym8NKgBIVEAAmmkOin6y4SC8aCn1P4PkIJTCKABGMSOBuzBTLIiy6SjRriY24uKoJhKzcQLIP9BNk2B9moGlmLgrpBhkgkkjp16lTIjTrdqoO5SOFwGKK8bEObc9XnGIAsEAl7oLItmTO9YBvb9FaanBKe1Q11wkY6JiNb9QKZmL7C8jnbIOiVIC8LUudYpvZukNdsBCJbkBc6CzppeHhYXrx4cUc4HB6HfRKgPJRmP6fM0hhUMr1Vs4m9CLAHRxRFOZVKJX75y19+JlfZsny25I/95/6mrDSRPVmCEDnMzhGYRS5dfDJBaTgMf4P/gzoTJEHCJJEIyeJwiXRZxXWvUDhDkOXr6em5Zt36df9XIIKyTK2STFacTeI70Wd6+aE/4RsZGYm9+eabN8AFTrByqPb1FMnLysrenT9//mlJkgS2uicIcPoq65drRZRnvwkrOL35ETY6CQLoAnnvvfeq+vr6qrUrSjB4QW9BflhxmjNnTvfs2bMvUkq1QfT0xst0uzPl41nBzSf3RBkg2/j4uKK/fX19V164cGEBwzYTsUBaMHoEwzbYwWzQ19eX+trXvnalX3bynnnrd9ccaPvFcVrSH6KhcbUP5cndusqW2/S2qymT+YTKTOoOqJ6aLD3YMjQC9nLBHl44Sg0/JDkFl8HA9iqZSjPk5FBscMWquxbMo9cOGiTcgiSHnbydnZ1H07sTxImt90wYGI3z5s37waFDhzxxo93GjRvvbW5uhhvtFLJjVhWQDNuNnkqllvb2euPCqR07djza2Ni4mW+jnbWJL58C8bBovjK4/j3bTl4gF+ik/v5+aefOnb45KnDq/eeXHGr7ebdY2g+jfDorcKHCk0jDUnAWAXqMJtJ/iEjIeBkRxueOfiV+z1y/HHZcuXLldV1dXZ2hUEgZsJnuDxBMRUXFU62trQ5f+s2DPyFwo11zc/OT0Wh04g5h5i4xt7q0tHTpyZMnPXFUoL6+/rGf/OQnm2Bs6X1sJ++MWOztfCYSH0LmzEqrZU/Jn81FYh01MDAgbd68eeGGDRu4zyI5y725m//6+88v+V17c3c4NihIMnSk1gZR8047aaTy+bTD15ndzMpSW8jKkQUiU1Ell5TyfElYKiXjg5eO/c/augq/EAy7MpNZBJkzLRDMpZde+lRHR4cnCGb9+vVrW1paphAMc+sgPlNSUgJn6Za++eabniCYLVu2PNrS0sJpwdg6zKcVpnceh+aKfZgVR0swzGWYcl3DQL+083/7x4JRrszsaDghlA0Irl/6rRx4hOsaJPVGu8rRO+J1vrFgOO/k9cy7SEAwe/bseZIRohqjmRgKqh57xkXavn37Yw0NDZuK/rBjxn0wfrz0+4QYKwDBZL6LNFw5csfyunl+s2Bse7bEYVNWvfQbCcaEdVHQGEwGwfjuTl7l0u/YoOi6BTP96djhO+N1vrlwitOCceHhNb4RgwTDh5NeKi8RjO8sGK8QjDxSOVQTr6vy0yqSnx5eKwTBWDHK0EViMVC4Pkm9xQxWkfBdJM6ZYroFMxRHguEEz3iyQhCMcSkncxQ5wUzuCvFzDEZ5OtYzLztWIsFYGZF58iLBmAeX00WyYrClhauurt5PKf17rai+J5iOhuNi2UDYAzEYnxHMrdcdOXLUN29T+41g8GXHALhIigWDBGNqavNpkBffpjbR25wWjImSM7IE7elYLxEMPLxWE6+bj0Fe63qqVwLPw2uyLHtmHwyHBePdw45mu7B6UfV+SnK6SJ5fpoYDa2wTIhDMofZnjwmxwUihXSS/EcyqVauuh7NIefbBeGajHQ/BeOnp2KIkmKBZMGfO/eKaAx2Nx5FgjE85SDCZmFmPcWpLRILRj8F43oLRdqK3CKZqoCa+5jLHXSSbxkEQCUYQhGU9PT2eeHgNCQYJxvi0P2X5DW6CmDyLJI1UDcTdIBhrUk/kRoKxCcgsxWzfvv3xhoaGjUX1bAm6SDYq1bSNdkgwNqI7rSieGIyXLBgOgpG6g/ayIxKMjUMgGAQD+2CUVxQzP7iuYc6cOZ4J8m7YsOH+3bt3fxtu4GNWgUZuJfKPBKOv37hMbXLce2kVyacuUk6CqaioeLq1tXW1ye6xNVseglEeXEOCSd+5pnOzka19kbWwoFkwSDDm9UaNwSDBmIcwZ05fukhWFxCQYGzUpqC4SNEIlSV9FwktGPP6YjvBWBj86CKZ7Mf0Ycdnj4uxQS+cRRqIx+ucX6Y2iVVmNrRgbALS/CoSBnmd7QLrpXvsqEB/Tbzucsf3wViHTSnBOsFYmFJNtMFvMZitW7c+3tTUlGuZ2osEY61Tg+gieeWwozxSGTiC8dIqkvvL1NbGGsdGOy8SjAnq12QpLoKxpiB5kc68k9efBINnkfJ2tLkEPiEYewdJIAnGzQuntN2RQTBkpKpvWXzNFVwukr3damoEBHEnLx529P4+GLwyk3e4TrNgqi7WxNf45mXHIBKMz65rKEoXCQmmSAiG88Ipz+zk5YnBIMGgBcM7fLnSwcNrBzoaumjZQKjQ98FII1V9cV0XyQP+kA6aPATjpX0wfiMYjlWknBdO2ak1FvbBGBMjaDEY5WXH9qZuoWxAhHfuJ78pT91zkRV/IrWmCRdJTr/sOFzVX7N8td+WqXMGef1GMF6KwXBstLPlRjseBrBAMPzDAlLqvU3t74fX9i3e17brhBjrFwiVlHMYwDMMUIVyMp6rZmnUf0rTEmcatXiiWEtUSl/XQCQiSAKRR+YP1MRX+22jXU6CKS8v/2FbW9s9xrTMmdQ8FkwxEswUtLOwDRKMSZ0827938b6Xm0+EywaFFDxIP0EtJgvkzEZlqhBM+kuqb1NXDd5Rs3a+X56O5dhoR8rLy5/2E8H47LCjLRYMj8oiwfCgpJPm7Pt7Fx9ob+oWS0fFFA2ZLMVYNioTIsgCkYTkhCUjSoTIo/OHvhK/pwoJxhievKn9tpN327Zt/9LY2LihqC6c4nCRSH19/YJ169b9ibfjC5kOYjAvtj53XCwdDkviaB5RWIwmF5/nSyMTIlPVTgJWSZOaYtGMVA4urb3bN68K+M2CWb9+/f179uzJdh+Mcl2Dl1wk3xMMT3Anc8RlI5hUKgV3aZC+vj5p5cqVNefPn3+vEMQBLwaEw2GSTCaVkd7S0nIslxyvvf3SwtaOX/9EiIxFJWE4HV6hYGNQQiSZUJq+SUkm8DtwaYSM4qaiSIkEvs+0NEAr7JeQAG43giKpJKYf3ZWSspCYO/DJm+++ZQFdMJJN5j/+8Y+l999//6LS0lI6Pj7uKsSArbZCWZarjx079qwoigL0PYvFadLI5eXlLfPnz/96JBIhbssbCoVoIpEgoA/wc/bs2f99//7929iFU3qXZF1yySX3LliwoNVVYNXKmO4ODQ0RwKuiomL9gQMH7somC+h4d3f3FbFY7G2n5S24iwQNBJIRRZGMjAzLlGYORAcg0GdI5beCIMCFatIbb7wR5qnZDNnylGt3mp6enhs//elPt7KnQvQGid11ZikPLoCTYrGYMDIvyo+qAAAcuElEQVQyQkKhkB7BwKQjj46OKm+XQxpJkpQ/bnyCICg37cEfIMBIJAI6odxmBzIoHK/+AfJTiUgGPS7UB6QIdYN80WhUTiaTcMuerjhBJZhpT8cqM7zaiaxDC9VBUC+bSWEA9Pb2QuTWHx8Hy3V1dd1YW1vbFo1GBTZQCtU4GASg/DCpwN+h7zPjBfA7+DeYkZPJpG4aJ+VnlpWW1LSWFvwdCIURJBBNtgGtlTNXV3F0o36TYSVSsZrT9oJKMgpuel8gCUZvHwwb1EzJeDrISaUChVHdJOm1117zD8FwgAIEc8stt7Slr491wUrMIxMQCBAMYK4XjFSvoSRg5ZSUlGRNx9F0w0k0E83EgM2UEXQW5GdEky2garhykxnYpAF9yybrogryZiMYLckUupOgc1QTWDp16lSgCAZcpJtuuqm1rKxM9IK1CIMT4htZYjDKwIUZOBqNTqRz263LJBpt/do9XGxQm+QGW7JlXkauE9eaqKewFoxpOy03TrkIxhaEbShE0ylyb29v4ad5G9rEigALZsWKFRCDEXMpn21VOrmh2TYhg1uQntvJWltYgnEIc58RjL9iMBx9phJMGwR5jREMMgUHvL5KUtQEU0g3iZnAEOQNmouUSTCFHBG6byFx7IV2SzfMumIW5bPE5JnuG/RvtnYUM8HAcmAhdZ/VLZ0+fdqd7bkWW8vr0aqrSMoyda4qectTyjCUeLJWdSDm3CLhFUVgUk+8uJYDvELLrHGLFGyLKshbXV09bZmarSTAz9HRUemKK67YJUnSsKZTs7JN5uYtA+NUq9iTm9golSVJkmHZMZVKpVpbW+/PVeb5862zXuxqu4WKg1S0ORwM2zAmmE7SblITiZgSiBQap4Ickgn8XU5IYWF2YunH/7qZ0n/QX5ckhPzhD3+48vbbb99SWloqQnAV2mn002JOlU2F+T+WB9KrS77w89K+vr4vyDKc3JzcHsBKg4FaVlbWE4lEDgAhJpNJWPlKnw3NUm+GPkw5c5orX2YLoBx1NVHZ1wKyhMPhv3733Xf/myiKlC1bs1UuCETD32fMmPHzaDT6J1il05aZC6dcOsyDryY/bBKFfUPKPq6ysrK/ffPNN/9Ljn0wwbtwKttOXrbcd/78+dT27duv3LBhw1v51bbwKc6+v2/xgd/vPR6bnQiPJft03rRzQsYwEVJw/cy4chaJymESCkXI2GBkYFnt3b45Tb1y5crrjh07dlQQBDEWi5HBwUFle4CWYGbNmvX9o0ePftUJFI2W+cADD9z7/PPPfyccDsFR9onsMIBh/4s6Kd105syZ3xgt24n0mzZtenT37t2bYMOgXvnJZLI4CIaZdDADXLhwQXrkkUeu9NVZpMPPnRCif4Hzh8o5ofSXMXlOmejZ3QyZaSCf5iwSu8dhcsip7ohAYB6XxRGVYCJESglETFWM3HTT6nlcd/Lm0miTLk/eQZJRLlw41dHR0VlWVibAAIXNdNpdsGA1XHrppT/o6Oioy1u2CwkefPDBtc8999yTzL1kbjwstcM3PDwMe3WW9vb2/toFcfJWsXXr1seampo25XCRiodg2N6T/v5+qb4eCOZBfxx27H9h8W9ffPZEdFa/IElcpwryKkb+BOpIFUaU+2CIHCaiHCLjA7NGbl7xgHWCyS+AiRTTWQssmK6urk44i5S510ShWlmWKyoqnmptbV1jokLbszCCgV3Q2iMEjBRBh5PJ5NKzZ896hmAaGxvBgtHFomgsGO3uw4sXL/ruTt7ftT1zIjSjXyDEpftgFCuJKi6ScuEU/HeKEjo2byRec69HCWa6jmuvzGRne7Sp8hGMU4ZWNmbasGHD2t27dz8ZDocnRqx2n4m6o3fpyZMnPUEw27Zte7ShoWEzEgylE9ua0xZMvasukhVFTV+Z+Wy3EBsUC38nb+XwnfG6Sr/cB8NzJ++cOXOeam9v94QFs379+rV79uxRCCZzx6ziFKf1WOMiWdEs6wbY9u3bH2toaPCBi2QjThz3wbhOMFa6Eghmn5vvImmFnf7w2tAd8TrfXDjFQzDl5eU/aGtr80QMxjjBWNEs63k5Hl4rnusamE9bCAvGSld6iWCkkcqheLyuynKQ1wogBvIiwRgAy0RSlWDgbepsq0iBJJhp+2C0B8aAYHbu3Llw7dq1Plmm9pQFM1gTr/PNjXZIMCZYw0AWb7hIafcnvePPhV0cHM+W+IpgXn3/hcUHOxqOi2UD4ULHYOSRSiQYAwPQaFK/uUjeIJg0yjm3axvtiFzpkWBsRHN6DAYJxkZ4M4tCgjEPrgmCMWfvBJlgYMe7CSAt9JqsLlNL6rMlaMGYBzN/Tu0yNd8qUv4ynUzBYcEELwbDQzBuL1Pn7eQcXAou0qH2Z48JscEIukh5kZySgCcGo7dMbW5qMyabXuo0wTQ/GQ6nr7qAT+fyKc/s5C3KVSTnCcZd9Ttz7hfXHOhoPO4MweRpi+IiweMC6adjpZGqgXh8jW/OIpklGOtUYa4Ev1kwSDBqP2esIsn19fULjZxFcpdSpiqnYYKxU9iMGAwSjDni4M3FQzAeexfpW42NjQ8X1XUNHBaMYYLhVRAn0hkmGDuF8DnBqA+v5Xybes6cOU+3t7evthM2s2UhwZhFzlurSEgwvP04fRWpvyZed7lfNtr5lGC+wx5e04vBFJcFw2+O5178yFdOvn/XDBi0YHjZgyMdEgwHSPYleeihh+5raWmBs0gTm2Mzg7zFRTD82BpaXTXAJ9Mk4DiLhBYMb78VgGCs9H1ms/xmwQDB7G5peTISHIKxeB8MvzYYIhhe/ddLhwRjBb2MvAUgGBulJ34kGC4L5rXTv5p8SdxOxIyVxbGKZJFg+OVxjWDQReLvlLwpLRMM/wyUVxYTCVSC6YxEIsob0Jkf3AfjpSAvj4skCMKynp6eX5mAw/YsSDAqpFaXqW3vGQMFemkVSR6p9GOQNyfBVFRUPN3a2uqJVSQkGAMDQ00KF5LDxeVowRjHTsmBBGMSOEKYi4QEYx7CnDnRgkELxppqZbhIZKSqb1l8zRVBWqb2mwWDq0j6Ko0WjMmhrlzX0P7scTE2WPDrGoJIMF6Kwagb7XyzDwYPO+pbML66MtNb98FUXayJr1kQJAvGgwST805eL1kwSDBIMCbtJgbc1OsapOHKi/Hldb4hGDzsaK378+VGggkAwXjqTl4kmHxjztK/85xFmvqqgKXqLGfmIJii3AfjKxcJCcb8OOCxYLz0qoDfCAZXkdCCMT86Iee0jXZ2xmCc34SHBGOt+/PlRoIJwDK1tx5eq+qLB2yZ2ksPr6EFk4/Ssv97QZepmViwXXxoaEjetm2boQunzDfbes6z/S8s3v9Sc7cQGxD1X5+xXse0Etjdv8Kw8i41kUVC5RSRRisHamru9c2NditWrLj+xIkTR0OhkPLWc+bFSOrTsZ7ZyQsE09zcPLFMzeSFt6nh7/BEq5diMDt27PjWM88883COp2OL405eNoAAiAsXLvjqNLUSg2lr7hZjfSKs6bjxUVkkAhGILPYRIkcJkUqISFMkOTJ7IF7zoG8Ihp1FEkWR6g0Cr51F2rhx433NzXAnb3hiQoY3tUOhkNLt8HdZlpedPn3aL2eRiodgYAZIJpOKBbNjxw7/WDDvv7D4xSO7u0OlF8WEnHKFYgQpTKgsEEkcIEQuIUQqJVROEDFVObj0ptWTD685H0axxKdf+tKXrm9tbe1k96uwM2kai1aePXv2Dw8fPnyPpYpsyvzAAw/c9/zzz0+5D4YRCxAkyJ9KpSwTjF3dtn379sd37dq1kRFgJgzJZLI4CAY6h5mZYMFs2rRp4ZYtW/5kk144Wsxb/S9f86sDu45HZw5HkpLkaF0ThUsCIYoFM6RYL1SOEkEgJDFc1l9bu9pXN9odOXKks6SkhMLsr+cizZw58+nOzk5PHHbUIxj25DHILooiGRsbW3b27FlPWDBbt259vKmpCZ6O1dXLoiEY6CTonEQiQUZHR+XPfe5zj0QikYvs2jAwle0euXDKM5tvqs5KEvz7v/7rv/57rrrfGTg69+grLz0cKhkOk5DakRqeoTRt1OTjHqAMovwfPIWhjDWZaMphfwUiUdJQmUpkjAgkTORURCZkXCbJGcPL/vaz36D02vFsMp8+fXreE0888QW4IgEGtZkv21vH2cqCejKxht9duHBh/sGDB7eBi5SNYKqqqg596EMf2sVm4VQqpYAMJ3TNyG4kD7STyQ7W9Z///OePHz58+EuhULqjmVoyNwkmyWuvvfbbV1999atG6mHtAZ00mk9j7U3RZ5DpnXfeuaWzs/Oz2cq0RDAGzSzTDTMKiN59MKwMZiInEokcysPZMs5keq9aqooD58yl119/Pe1gB+Tr7Oz8yPLly38fDoeFXATrUHOZnkH/Ksf4YbBmukbauiVJkmHgMgLKmI35e9lkg9igV4O4MpBhZlHaAHVu3TUpBH825V4dVR4FW5i4s83PlgiGXyYlZUEJRqtgaiQ+KygG22UquUaGVG9vb6AIpru7+yM333xzayQSUVZuHDAOuTFnZKFnvWROOuosr/zabZn1Vrj0Ggl6Y9Yq5AYtT0LAVHu/Uq7kQSWYA4SQT2obrgKizGpMgQowu06IxJREEATp1KlTol2d74VygGBqa2sVgtEO2kLIpiUWvZcSs8mULaZgdxu0xKKNtejoLrMa0rO1a/sVpreY6S6PDIxgZsRibzvtb7ppwUwjGDYjMVB4wLFbmbTlaWZIqbe3N1AE09XVdeOKFSvagGAKjTNgriWZXJaCVkfclJvJxGM1sbRuypc5DnjkZHkKbME4494uWrRIl2CYaQc/C21mgt86Pj4O+xvkU6dOqWFVJynNvbKBYGpra9tKSkoUF6mQX67YC5OLLQCwVUZed8WOdml1kbnNma4b6CqLc7gpW672aV2kXGRXYIKxo4uml5Ht0m9QINaJmZ2ZWxI2SOwzwkBRwuEwrGrJp0+fLizB2MzzWoJhmDvT0/lLBZy1MTe9fmcDBFZx4O+wmuTWBMRWh5h7pLVmtC4dyARYeoVgtKtaviIYO3Q9G8GAOkInwcAGgNxSIr1hwGYlURSlnp6eQLlIPT09N9bU1LTBKhIMWph9C/WxusFajEQiWfscti9Eo7DXR1A2Y7pleTFLQF1Bmqgf8GJkAm0AmeCDNoAOw59Cfix+CT8Bu4IfFaAFXkViAxo6hbknhQzygkKBkoRCIenVV18t3Ah0QEu1BAMzLxscDlSVt0hmkQDBwIDNtE7ANg2JotIXICcMYLdXvhiZMTJk+2LYBAj/zvQXfsIEWUiCYVYh4FVaWqoQTFEtU2d7eI113MDAQKq6uvor77777vm8GupcAthDAIoCMZjf5qrm1T/+9vKjnS/9mxhJiAkCZjKlAoUZTrOUIKQ3tCm3K2h3BMhEu5dOrQZ22ZHsx5rUsgUiEkJhpoTECTklj6eExKXDH7/5rjVX06tHs8nc2to664tf/OJHotGoYsFk20buHLRKyYpfO3PmzKv/8pe//AdsyAE59AZCLBb7eX9//xPqAM/0g7MFkXjT6TVzSl6Qa2xsTKlnyZIltSdOnFgH1h+zYuCndjKklG6RJOmoWrC2rGmyTiybphNbcRAm6tFMGvINN9xw9yuvvPLlbBv4kslk8C6c4njZMbVz584r165d+5bDSm5L8XDY8cXWvcdDJSPhlDiWp8wMldJNzZFGOT0dThOMLBBCkwRenpFHKgaW1f4v3xx25LwP5nttbW332tJZFgvZsGHDV5ubm/9duwKnJUXVpbqpt7f3NxarsiX75s2bv7m7efdmKuivmxcrwUg7d+5c6BuC6d+7eP/LzSdCpSNCCkwXFz7YJC/IlEhCUiUYmYiSQKThyuE7ltdVUnrtoAtiWK6Ci2DmlH+/rb3tq5Yrs6GAhx566N6Wlha4rmFiid/LBLNly5ZHm5ubN2U72lG0BFNfX3/lunXrfHHY8dT7u5cc7HiuO1Q6KKSoWwtOArhbhFB2lkgmghQi0kjV8J3x1cEimPLyH7S1tdXZwA+Wi+AkmKW9vb2/tlyZDQVs27bt0cbGxs3ZVpIKRzBWvME8wHC4SP6yYOA+mPbGE2KsXwB3ZcKGUaMt7Pia1gE3lUb10ifLgdC8pAQzIAqjWDTDQDDWLRgHu3+KdnBZMEgwpqlGJZgAWjA5NLS6uno/pfTvtahpNwb19/f7jmD2tzd0C7FB0cUXeIkMVKYQDCWUSEQAF2lk3vCd8a8GyoLxxpWZaYX2mwWzdevWx5qamoBgdEkqkBvteAjGqIvk1oyr10teelVAHqkcqonXVfnl4TW/WTDr169fu2fPnpwPr3npykyOS7+Dd+FU0Fwkiy87ciwZ5bCQM18VGK0crKmpm7zRzrRxrZ/RbiJHgrG5gzKKQ4JRAclwkXy1TG2RYKxpmMsEY03Y6bk5Ceb7bW3eWEXymwXD8fBaUVowSDC8IzmDYKSRqoF4fE3Q9sH4hGBgg6S3XhXgIBjcaMc71gqVDiyYQ+3PHhNigxFl05ubHxKMm2iTAFowSDCuapCJys6c+8U1Bzoaj+clGLsDGMqyNZwogD0xUnqZGi0YEz3In8XfBDM93BfUVaR9lNJPBWWZmptg+PWYP+U0gqkciMfrguYiFWSjnd58wEswp3t7f13Ym3bSKsThIhVlDMZX+2C8RDDySGV/TbzO08+WaAcuZ5C3IASjx/K8BOOVnbxIMPqrSJLRfTD8U779KT1FMMOV/TXLvU0w2h5AgrFfH7UlIsEEhGD2H246JpYNRD0Q5O2Lx9dcYWqjnRMxojzjBwjm6JEjnWH1hYPM5PAeVrmHjgrA29S7d+/OudFOkiTLLzvaRTtIMEgw1nQpcx/MSNXFmviaBaYIxpokpnLzWDDeOCqQbh4SjKluVjK5c88AIYRnJ6/fXCTPWDDDlRfvXH73FZReP2ReFdzLiQTjLNYcFkxRLlN7JgbD4zVADMYrBCOPVF64I373AiQYZwZuAC0YJBhnVMW+UpFgzGOJFox57HhyogWDMRgePcmeJnMfDLpI1vDMkxstGPPwYgzGJHZesmCk4cqL8eV1GOQ12Zf5shkhGLhom1Ll3sGCfWjBoAVjTfl0LJgAEszT7e3tq60BZU9uIwRjT43WSkGCUfGDS88lWVaerYAb7XAViVOxkGA4gbInWQAJxtRRAZ7Fj0zEXXORsr3syB7U8iPBHDjc9IpQNlBS8I12wXSR0IIxyY8cFowpgjEjDhKMGdQIIcpRASQYU+hxriIhwZhCl+uwY/CWqXksGD+9i4QEY0T7pxrX+QmGyHPmXPpUe3v7GiO1OJWWx0Xy0p28HBYMEoxTymJXua+d+80HXzy865gdLpLhC3oDH4PxFsF44jS1gQDIju3bH3u2oSHXqwJIMHYRgVPl2EkwhmUsgn0wfjvs6E8LZsbb6nPhhlWQN4OnYjCuuUgGZoNsQCLB8KrY9HT5XST/nab2J8HE3jbfizo5dcaVpwjGT8vUSDDmVXPVqlXXd3Z2HoXH5LVvPLMS4boGv52m9hnB4CqSUfW1wSgxVCUGeQ3BNSUxD8FUVFQ83dra6omNdg899NB9LS0tcB/MxHvyWmJUn9/x0tvU32psbHy4UC87asdiQS0YrdYNDQ1J//iP/3jlli1b/mRedd3L+dq5n3/w5aPPHZMiF0qo4NarApQoe25oUnk+Fh6oDslRIo/Mu/CVmrt8c5paJZjOkpISmkqlpnUaWDCVlZVPHzx40HMEoxUWSEYQBAJtCIfDy3p6en7lngZmrwmejm1sbNwEsul9gbz0W2+ZWmMSk+HhYXnr1q0L161b5wuCOXnu5x881PqzzvCswTJZTj9G78pHJUJJisjwUxaJKMVIcmj2X+6qvXuhX65rAII5fvx4pyAIVJIkIoqisptbARE4NH2j3Q/b2trucQXTPJWABQM32kWjUcosF7AOQHb4QqEQ/PAMwWzfvv3xhoaGjYWyYLRwTrdgHPI1shEMdBh00Llz5+RvfOMbC9auXfuWF5Qqnwx/7DuwaP/BvUfEssGZhCSUR9Id/yg8eZ9W6nRtIiHJUkLGZr5/W/y2q5wmGCuqoc0LBHP06NFOcDlgls2MwwDBeM1F0hIMyAuDF2RPJpNKT1BKPXNlJjwd29DQ8LBZC8ZKP2eOAU+4SNBhqVRKuuWWW35QWlo6mCkkKNwUVsxGzTaN8Mn6BEIEmJ3GiUAUi0GWJIHINCEnad/st947eZccHo4IgqS8VaSAySRVkc2knQnANZtfeNPAG0jsEkJ4FwnygTw0ERtaWLXk+yQ5IynSKJUIKH2aiCaCBjZhw1sMYJit7vfee6/84MGDd46Pj1NmvWi7FLr78ssvP/7Rj37012AlRCIRICHF2snUBV55eNOBzDAwoS5GIGfOnPmbo0ePfhYsLpATXCKYFBOJBLhGCtnccMMNjVddddUbIGcu3O2WX4sxk/vkyZOf6O7u/kghLJhMcioowTD/VTuL6a0q8CqH3elkIhGJSmlyITKhkkgIKSGSTEhKHpejpYSOJkeJIMcIVegF/j9NF4w0tOTBwGY/tf+WwUtpcgCvQdND8NAa++D34CbJcpKExRBJgRElRZRBQei43VDYWh5zL2CQwmDVDgT2b8x1gorh7w7PKVPaBzIBqY2PjytEwmItjHRUolPIBSwY9u+F1l2oHwgb5M9mvUBDiy4GY6v28hTGvXVWJpIgEyqn1MuLYVRHCJGBaBTVTwdcCQumZfK1ljb0qEZLRbmMy8m8FE6f03R98L4j1A8xmfQH8oFsbgWdecDGNNYR4FZYrqqSyWRAdvJq7KVcQV4uVAqSCNwQcJHAggEiSXc0VcwKGNxgUcAwn3RdJu9Rz2Wf8NgwWrLSEgwAIRIZ4i9KvWkZ0qTC5AJzBj9EQB+B4BCMpn1+JRgiA8EAmYCVAIN50k2ZDLhCGiMOkFmCSaXlgKVqElaJjsmjWi9wjECxqvBDBLISTHFstCuYAhiwONNxkElSmXQ/4PH5tJuU/vdsBGM2CqNnwbCy0tYLuEuEalewIA9YXegiFUy3fFBxIGMwH/jABw6IovhJH+CfISIjD714uJ0LemaRYS4Sy58mGfwQgUwE2KKKJElyV1fXFbGYzWeRdCB3bRVp8eLFB1KplMMEY8A0cVL/PCKGk00s3rJ91LkZorL9O7BU/vvf//6KuXPn2nvYsZAEc9VVV+0XBEFLMPl2prlGfgUYLPnarhXJaRx4ZTEjx0TZXrD1CtDPBqp0HiG2nD42Npbq7Oy8ypMEYxaG/v7+clEUowYQx6SIACJgMwLnz58npaWlsFP6z5ROCS7aXFO6ODOzkiOCYKGIACIQPASQYILXp9giRMAzCCDBeKYrUBCrCJh1363W67/87iGFBOM/7UCJEQHfIOAMwbhHkL4BGgV1AgFUNCdQtbNMZwjGTgmxLM8ggMPZM13hG0GQYHzTVSgoIuA/BJBg/NdnKLEPEEBrL91JSDA+UFYUERGwjECBGC/wBKPe3Mi7Hd5yP2IBiIDfEbCTiwJPMH7vbJQ/mAjYOYi9jBASjJd7B2VDBHyOABKMzzsQxUcEvIwAN8EUi0nn5c5C2byOAI6SzB7iJhivdy3KhwjkRwAJID9G9qZAgrEXT8+UhkPJM11R1IIgwfio+5E0fNRZKKqCABKMzYqAJGAzoFicLxDIpvdIML7oPhQSEfAnAkgw/uw3lBoR8AUCSDC+6CYUEhHwJwLeIxgMYmTRpOzAIGT+HHzFILX3CKYYUMc2IgJFgkDwCQan9yJRZWymFxHwDcHw8ARPGi92AsqECAQVgf8PJXznNSRjgc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306752" cy="330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5637226" y="8358170"/>
            <a:ext cx="6971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Standardisation des colonnes</a:t>
            </a:r>
            <a:endParaRPr lang="fr-FR" sz="3600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74" y="1235121"/>
            <a:ext cx="15468600" cy="709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4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450" y="-4958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 i="1" dirty="0" smtClean="0">
                  <a:solidFill>
                    <a:schemeClr val="bg1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  <a:sym typeface="Open Sans Extra Bold"/>
                </a:rPr>
                <a:t>Standardisation des concept au format OMOP</a:t>
              </a:r>
              <a:endParaRPr lang="en-US" sz="2999" b="1" i="1" dirty="0">
                <a:solidFill>
                  <a:schemeClr val="bg1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  <a:sym typeface="Open Sans Extra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785350" y="9555693"/>
            <a:ext cx="340223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058" b="1" spc="61" dirty="0">
                <a:solidFill>
                  <a:srgbClr val="192954"/>
                </a:solidFill>
                <a:latin typeface="Aileron Bold"/>
                <a:ea typeface="Aileron Bold"/>
                <a:cs typeface="Aileron Bold"/>
                <a:sym typeface="Aileron Bold"/>
              </a:rPr>
              <a:t>6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509B114F-6B3A-4CAA-4165-CC1E05AA9954}"/>
              </a:ext>
            </a:extLst>
          </p:cNvPr>
          <p:cNvSpPr txBox="1"/>
          <p:nvPr/>
        </p:nvSpPr>
        <p:spPr>
          <a:xfrm>
            <a:off x="243641" y="9555693"/>
            <a:ext cx="11737874" cy="46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KAJOKA </a:t>
            </a:r>
            <a:r>
              <a:rPr lang="en-US" sz="2714" spc="54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Felicite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1" name="AutoShape 10" descr="data:image/png;base64,iVBORw0KGgoAAAANSUhEUgAAARgAAAEYCAYAAACHjumMAAAAAXNSR0IArs4c6QAAIABJREFUeF7tfXuYFdWV795V59HdBxDphm5UUDNNhPEbvSbmziS5yWSSCH1oxGByk3iNeq9CR3wwCPJuJ5dM/ojGueM3MZO5STS535cE7QdNxExiXoAK6QfQQjehpRHUxEdEAv1+nHOq7rfq1O6uPl3nnF3PU1VnVT7S2OzH2r+99m+vtfaLEvwQAUQAEXAIAepQuVisTQjIskwppbJNxWExiICrCBgmGMiA2u5qH2FliIBvETBMML5tKQqOCCACriPgOMGgxeN6n2KFiIBnEHCcYDzTUhTEEwjghOOJbnBNiKIhGAyWuqZTWBEiMIEAP8Hg1DMFtGILdGP3I2uYQYCfYMyU7lYe1H63kPZwPagEXuycYBCMF5FFmRABRIAgwaASIAKIgGMIBIhgistELq7WOqb/WLDDCASIYBxGCotHBBABwwggwRiGjCeDT+0Ln4rN0yNKMKDYlv64gHE2kWGCwf0kznYIlo4IBAkBwwQTpMZjWxABRMBZBJBgnMUXS0cEihoBJJii7n7+xgc+hBHABnqhSUgw/GMMUyICiIBBBEwSjBe40WBLdZIHoxXWccASEAGnEDBJME6Jg+UiAohAkBAIEMGgPRIkxXSuLagnzmE7vWT7CQb7z83+w7qKGgHvDzb7CcYHHe79bvEBiCgiIsCBQFESDAcumMTDCOAE4eHOyRANCcY/fYWSIgK+Q8ACwTgwjzhQpO96BAVGBPIg4NYwsaMeCwSDeoAIIAL2IWDHcLZPGrtKQoKxC0m1nGCqic0gFWFxmbcQFMutBEgwRajs2GREwC0EkGDcQhrrQQSKEAEkmCLsdGwyIXjDnTtagATjDs5YS4ERwNhYYToACaYwuGOtRYVA8dIbEowHFb141dGDnYEiWULAkwRz+PDhcDQaXfLCCy/8156eng+98cYbH3zvvfeqRkdHyyilgiRJUxoNS37wC0EQcoLB0uVDjFKa8/75zPrzlYf/bi8C0DmeVFyLzcymd6C3oNugd4IgyKFQKHHJJZdcuPzyy9+88soruz/2sY8d/ujf/V3r/Msue9+iCLZn91Q/Xbx48dLvfOc7N7388stffOedd24cGBiYL0lSmAKrCAKh1G1xg6rKtuuRtQJtgNmGIqy1weXcspyeAyVJksPh8EBFRcWZJUuW/HLVqlXPLl++/Fi+SdItcXOOWLdMdVmWI9/97nc/+dxzz61/7bXXPpFKpWaEw2EhlUpNsUoYqG6Bg/UgAlkQ8ASfwXiASRcm32QyqZDNrFmzXv/EJz7x4y9/+cv/8fGPf/ydQhPNFIJxi1C0nXbo0KE5TU1NG/bu3btOEISZQCrM3WF/BxDdt15wcCEC3kUAxgMjGBgnQDDRaFT5nSRJ0vz58w/fd999G2+77bZDlNKpMYU8zbKTB9z2OaY07dy5c5fdc8893+3p6amVJElkMRQtyUAGRi5owXhX4QsimSfsiIK0XCGSUCikxGWAXOATBZFIsqT8Hr5QKPTOnXfeuWXz5s0/LpQlUzCCgaDt7bff/qPXX3/9s4ANAMIYmbFzYboOa0UE/I0Am4hhHEWj0XO33nrrtq9//etPudeqSRuoIARz7ty5mXV1dU93dXWtopQq5IIfIoAI2IsAWDeiKIIl8+5jjz32P2pra/e7bcm4TjCyLIf+6Z/+ad0zzzzzGLNc7IUVS0MEgoeAWW8QSCYSiQDRnH300Uf/oba29g030VEIxs2j401NTTdu2rTpYDgcjtgTUzELvZswY12IgPsIwPiCuCZbjf3MZz7z5JYtWzZdffXVo25Jw2XB2BVVfvvtt8s2btz4vSNHjtwOzMq7MoQU4pY6YD1BQgDGl7o5T4lvJhKJsfr6+qWrV69+0a12chGMXcLs2rXrY/X19ftEUYwYIRi76sdyEAFuBAI6qy1ZsuT//exnP/sqpXSMGwsLCV0jGFmWhdra2m+fOnXqPi2z6sse0N610FGYFRGwioC6n6z/pz/96Yc//OEPn7ZaHk9+1wgGjgEsX7789+fPn7+GxV7sicHwNBPTIAIFQMBj8ySMN/hz8803b3ziiSf+jxuIuEYwR44cue4LX/jCK4IgKHWyTUJuNBLrQAQQgfSGVSCYSy655OcdHR0rje7wNYOhawTzz//8zw/+6Ec/+jeIarMNdWYExjyIACJgHgEgmVmzZp3o6Oj4O0rpoPmS+HK6RjCf//znv3fs2LE1vCtHfOJjKvsQ8Jg9b1/DvF+SS9CzkMSMGTPO/ed//udfX8Z7vYOFZWTXCOb666/fOzQ0tAIJxvv67oiELg0i07J7XT6lYUaEnJ6WLa6Iojjy0ksvfWDevHnvmsYrV0YNIblGMIsWLfoNIeQz/jlnZKQzHekmLJQHAZ90kxfEZAQjSVKyq6trYSwWe4cHYitpXCOY6urq31JKP+0fgrECa768XlC3fDLivwcRARh/iUQi1d3dvWA6wVjwhbKA5TrBBLHTsE2IgJ8QSCaTWQjG/lb4gGBwtre/21mJZrA1k8e5FmDJxhFwjGB0DCBjBGPBgmIuknE4fJoDx6GtHYdw2gcnH8FYGOwaUY0RjIU2Fh3BWMAKsyICTiLARzD2SOAmwfyOUvoP9ojtVik4b7qFdAHqKdrOBYJpb29fOHfu3Ledxt0lgqGkuvqv9lFKP+V0g7B8RAARyI2AasHAMnVQCIaQ6upqJBjUfETAAwgkk0lJXaZGgvFAf6AIiEDhEHDAkUOCKVx3eqtmB5TLgSLdw8zXwrsHU76akGD0EJpQLtSyfAqk/++ImzncgpfLJwRjbJ0cYzDBU1RskT8R8AnBGAMXCcYYXkZTF5N9UkxtNaoHPOmRYHhQwjSIACJgCgEkGFOwYSbfIYCmSEG6rCgJBnWtILqGlRYhAlMJxlgs1ShcLu3kxY12RjsG0yMCphHIM1snk0m5u7v7CtzJaxphzOhPBNCOdaPfAkkwixYt2k8I+Xs3AHSvDkGtSnKvyoyaKIxJuK3VNVu0YE3Fim1CAAnGJiDtKEaQ4aplQRnAMvxPGdESoUQgRBYJlSmhJGlHVXnLSMuQJjVKJAKyMV4BinOVZNDYyNtfXk2ABOOhnoGBTGSByEQkMoXhLBFCYThLhMqyMsDT/58e9lM/1byY8ks9UyMznX4aqF+lNgI8l7ZeqEp6kwTDrBoPwYiieAgBXxCM0dizX10kqtgtYDqIkyqiEExSsSLgk2hYHd06BKP91QSP6PyS/SpvmrTpAJaTQmjwk0oTlpVCdzJz3Tyk1SiKZxBIJpOku7v78kAFef1KMERxSabGWNKDe9LqAOtmuvXikD4BucmCajlBtWnZZNWqUmwaXxEM+loOaUrWYr1DMEbNlBxI6REMvDQniiKRJGnirWr4e97PcZ1kFaTjLISmCKHjisVCaYhISUIEIUKSKYmEwgKR5FGNyNNMEZ3m6Jo1Gen00lBCJZAnHQdSrBWBEklKpt8dhv+mISJDGg9/IOv4+DiJRqNK3+s9JQy/Z88Mw0/4b7ce7YP6UqnUFJ1kz+3ATyYHkxF0GAatbZ8J/WYYMtnYK456MvnCRTIKZjaCYUoE5bGONVq2c+mBYMIKuSgEA0RDQgrpSDIhgkhJMjlOQmJYtWDMxGB44jQsjaASDLhEIItEpBSQdIRISUoEAVw1iUh0zDlIbChZO4BhIGt1gBUPAyQUCikDXTvYbaieqwioG0gDyANk0Q5Y9nctsbCJMn/hNs7amsrYZK1Ys+rEDbgVNcEo5jyFQZpUlKiiouJVURRhKnCmF/R7P8cCL7hHYA0k5LQVQ2RJ1S4xnIyOJM7/lRiWRKp1kRgXTJSqJRD1l0bSKCCpgisrVhBsThJZddtEGiHjI2KyLDz3lDQeAf+JEFGxqPTalct0snuhO7PhE/+dTCYjw8PDi6DP9awX+F1paelfysrK3pEkiYZCIRl0hDpjwugxvGIxqeQij42NzRkcHLxMSyKMXOAnfKWlpa9Ho9GhPLprBWNdOZlKgxwqnnIikajs7++fy2TLVPuisWAYwYDe9PX1SV/72tcWrl279i0tIG4yTWZH5Kr7vdEj1fsP7j1CwwOzFPLRxGTyz2JmU6QDu8x6gfiQIJUROXHJu5/49PLqKno9KLjnv9tuu+26gwcPdpaUlCjR6ExzXpZlubKy8qmDBw+u8UJjtm3btnbXrl1PRiIRgblFzK0HVw/0NxKJLD158uSv7ZPXvObv2LHj0YaGhs3ZZAnkWaRcQV5QsAsXLpBvfvObC9asWfMn+zrJuZJ6zv3smpfbnztWMmMwmpQ54kYZophVn3Qwl+2uCxEqlRAyXHFhee09C+fRaweda7F9Ja9ater6zs7Oo+FwWNCLGYA+VFRU/LC1tfVu+2o1X9LGjRvva2pqerKkpIRmunTg3oF1FQ6Hl/X09PzKfC325ayvr3/sxz/+8aZwGFz36V/REAwLnIFC9ff3k/r6+gXr1q3zBcGcOfeLaw50NB4XYoMRWNVx9YNlaSIo+3AEWSDSSOVAPL7mMp8RTGckEqF6wUiwYMrLy3/Y1tZ2j6u4Zqls/fr19+/Zs+fb4XB4wkvTyq0+Kr/s9OnTniCY7du3P9bQ0LApm0eJBOMFrcojw5lzv7vmQMePC0QwsF4EBAO7eSmRRyoH74jXzaf+smByEQwpLy9/2isEs2HDhvt3797tG4LZtm3btxobGx9GgoGlVTVC7zcL5tX3X1h8sKPhuFg2EHbfgplKMNJI5dCd8bqqABGMpywYJBjzM76VqLahWvViMH52kfISjNkgCw+qFAmGBybdNCb6xW8Es3379scbGho2FpsFc4AQ8kltpweaYEyPAI6MRUAwFRUVT7e2tq7mQMPxJEgw5iGeYsGYIHfumhctWjSNYAQ4vOeAi+RkO1iD81ow3MiYSBgMgjkKy77ZgrxeIpiHHnrovpaWlidzBXllWV7a29tr4zK1Cb1Qs2zduvXxpqYmtGDQgjGpRIUkGBvYmy1TI8GY7P882Yo1yBs4F+lQ+7PHCrNMHYgYDFowzvALQYJRgc20YB6pr1/wIO6Dya92OhZMPF5X5bN9MN4imByWmd9cJCSYLASDG+3yc4uSIoNgYB9MTbxuPhIMJ34GkyHBGARMkxyXqU1iV9idvNM32hWCYJRJXzPz84ZnghiDkSTJMzt5i9WCmXbpt5+DvEgwJpmZEIIEYx47npzFug8GCYZHO3jSoIvEg5JtaXhcpNwWDK9tZ4/ISDAYg7GmScEgGN8cduQhGEEQPHOaGgkGCcZWgpFGqoJ2mtpThx2RYMyrKwZ5TWLnrRhM1UBNsK5r8BTB8BwVQAtGfyAhwZgkGDgq4JWNdj5dpg7UdQ1IMIUmmOpF+wmd+nTstFWkR+oXrHvQHxdO+Y5g3I0z5qRtdRXJNzEYtGBMzsLuPeZDCMd1DXJ9ff1Cv9xo5zuCMa8jtucMIsE4uw/G2OyAQV79IK/vCMZLF0758KhAoCwYZwnGGMcjwSDBGNOYzNTBOIuUk2DwugbzKoI7eZFgzGsP5DS7DybT0jZmeVuTWZObZyfvnDlznm5vb/fEhVM8y9Reug8GCQYJxtpgNUsw1mq1LXd2gkm/mQqvCsyZM+ep9vZ2h99F4mNYJBjzXe+lZWpnYjB8OmQYwcLdaEeVB+8zXxUoxGFHw6CpGT7/+c9fd+TIEXCRst5o5w7B8LUACYYPJ71UwScY89jkzHn2/RcW72tv6BJjA6HCvyrgr528PARTXl7+g7a2tjqHus9QsRs2bFi7e/fu7/jlykx/ukgWLQGOZWqpvr7+Sr8sUyPBGBqjUxLzEIyXLBgugpHkpb2nvXEnrz8Jxrw+KTk5CMYZF8mi3NmyA8Hsb3+2WygbTr9+7tqXZnqZUs3Da748KuCtG+1y9J85F8nijGxBnwp26bdOk11zkaqrq/dRSj+lxS1jJ6/vCGZfe2O3EBsUqfpUtAWd4MxKieKO0VR6jyRNqS87zhu8o+beIL3s6KmH13gIxtP7YNKx84kvkE/H+oVg9Oed6b8927938e8OtpwQywYFqlzr5sZH0zfIEUYwEhElIf10bLAIxlOHHX1PMBmqiQTjxli1WAcQzL6DzaqLxLykTKLRM23MpAFhWVkykWiSECIQQSYqwVw2dEf8niA9HQsE88O2tra7LXaTLdn9dhZp27Zt/9LY2Lgh58uOXd0LYjNib9sCUI5C3Jp6CVgwhNJPaSv085WZr76/d/HL7S3dYmxEpLKWSLQtzOY7mUsD1guQC6USobIA++2IIIWINFI1fGd8TWWA3qb2lAUTSILp7l4Qi1khGL4Yk6MEoxVBz0WCV/1EQSSJZIIMDQ2RHTt2LPDTKtKB9ue7aMlwSKDDGgvDuTlBUkIwKYVYiCwSgUhEShIij1UO3bX8Xl9ZMN3d3Z2iKNKxsTESjUaJJEmwwU75A61TLZh7nEOTv+R169bd39LS8u3S0lIKcgqCoMgLE2QkEiHDw8MkFost6+7u/hV/qc6lfOSRR/7lpz/96QaQU+/zn4vEQWZ6BJNMJhXlAqUaGhqSduzYsXDt2rVvOQe9fSW/9t6BRfte/uXhUMl4KZHHYegrm1ChBiqnw74KD0z6Nto4myIIhGm1zk+GdNPMH6gBqpCVoE+IgLZHwlRKjVzSd9MtX6iuotcP2ddC50qCZeq2trbOmTNnColEQhmo2g928nppH8ymTZvWNjU1PQkbA1OplEIwSiQslVJkB5IMhUJLz54964mnYx955JFv7dq16+GcLpJlC4ZPPxy1YLQiZLNgAAToMCCb0tLSAUmS9PwKnmAGX4snU01rOxBdKBSSgOFPnjw5J1eBsiwL58gfyuYardW29FDzObW0cpnSqpzkcuLEiRtuvfXW30QiEREGdZbZzQl9mOYPyrJMU6nUTOh7GKSiKCoWgfajlI4JgjAKVk4ymaThcJilybdml+vfedpHVT1QZIM5QpblcCKRKNVaLpAG/ht+QjtEURyiVAmOsTrYz1zy5GuLOg/lVBqlHiYL/B3mnVQqFdV79xv+3X8WDMeg0SMYlo0xLTM7OYpzJIlGaaTe3l6X97c40qSJQru6um68+eabW0OhkJhtZnNWAg2zqxYLG5xaq4ClggEDRAjkA3/UwW5QxIz1Wc7cjPhCoZBCIHp6mUmOhcaUNU1LKjksGLm7u/sKazEYPjB5GJ2vpDypci1TQ1ZQIrBiCtlRULeqONLp06cDRzArV65sE0VR0M52md3GPSS5E05XDMAYBi3rcxjIOhaM0hfweyAXNthtUcY8hSixQVUfASsmh44rp8g1Pj6uWBCF1F2GJ/xkf8/WzGQy6W2C4Qi5TGtbLgvGDaUxWIfc29urHyEzWJBXkoMFs2LFijaII3hFJpSjMAh4nmDMwKJ3VMBMOS7lkXtP9woTW0+mVGqGXl2SOkc1KsG0Qgym8NKgBIVEAAmmkOin6y4SC8aCn1P4PkIJTCKABGMSOBuzBTLIiy6SjRriY24uKoJhKzcQLIP9BNk2B9moGlmLgrpBhkgkkjp16lTIjTrdqoO5SOFwGKK8bEObc9XnGIAsEAl7oLItmTO9YBvb9FaanBKe1Q11wkY6JiNb9QKZmL7C8jnbIOiVIC8LUudYpvZukNdsBCJbkBc6CzppeHhYXrx4cUc4HB6HfRKgPJRmP6fM0hhUMr1Vs4m9CLAHRxRFOZVKJX75y19+JlfZsny25I/95/6mrDSRPVmCEDnMzhGYRS5dfDJBaTgMf4P/gzoTJEHCJJEIyeJwiXRZxXWvUDhDkOXr6em5Zt36df9XIIKyTK2STFacTeI70Wd6+aE/4RsZGYm9+eabN8AFTrByqPb1FMnLysrenT9//mlJkgS2uicIcPoq65drRZRnvwkrOL35ETY6CQLoAnnvvfeq+vr6qrUrSjB4QW9BflhxmjNnTvfs2bMvUkq1QfT0xst0uzPl41nBzSf3RBkg2/j4uKK/fX19V164cGEBwzYTsUBaMHoEwzbYwWzQ19eX+trXvnalX3bynnnrd9ccaPvFcVrSH6KhcbUP5cndusqW2/S2qymT+YTKTOoOqJ6aLD3YMjQC9nLBHl44Sg0/JDkFl8HA9iqZSjPk5FBscMWquxbMo9cOGiTcgiSHnbydnZ1H07sTxImt90wYGI3z5s37waFDhzxxo93GjRvvbW5uhhvtFLJjVhWQDNuNnkqllvb2euPCqR07djza2Ni4mW+jnbWJL58C8bBovjK4/j3bTl4gF+ik/v5+aefOnb45KnDq/eeXHGr7ebdY2g+jfDorcKHCk0jDUnAWAXqMJtJ/iEjIeBkRxueOfiV+z1y/HHZcuXLldV1dXZ2hUEgZsJnuDxBMRUXFU62trQ5f+s2DPyFwo11zc/OT0Wh04g5h5i4xt7q0tHTpyZMnPXFUoL6+/rGf/OQnm2Bs6X1sJ++MWOztfCYSH0LmzEqrZU/Jn81FYh01MDAgbd68eeGGDRu4zyI5y725m//6+88v+V17c3c4NihIMnSk1gZR8047aaTy+bTD15ndzMpSW8jKkQUiU1Ell5TyfElYKiXjg5eO/c/augq/EAy7MpNZBJkzLRDMpZde+lRHR4cnCGb9+vVrW1paphAMc+sgPlNSUgJn6Za++eabniCYLVu2PNrS0sJpwdg6zKcVpnceh+aKfZgVR0swzGWYcl3DQL+083/7x4JRrszsaDghlA0Irl/6rRx4hOsaJPVGu8rRO+J1vrFgOO/k9cy7SEAwe/bseZIRohqjmRgKqh57xkXavn37Yw0NDZuK/rBjxn0wfrz0+4QYKwDBZL6LNFw5csfyunl+s2Bse7bEYVNWvfQbCcaEdVHQGEwGwfjuTl7l0u/YoOi6BTP96djhO+N1vrlwitOCceHhNb4RgwTDh5NeKi8RjO8sGK8QjDxSOVQTr6vy0yqSnx5eKwTBWDHK0EViMVC4Pkm9xQxWkfBdJM6ZYroFMxRHguEEz3iyQhCMcSkncxQ5wUzuCvFzDEZ5OtYzLztWIsFYGZF58iLBmAeX00WyYrClhauurt5PKf17rai+J5iOhuNi2UDYAzEYnxHMrdcdOXLUN29T+41g8GXHALhIigWDBGNqavNpkBffpjbR25wWjImSM7IE7elYLxEMPLxWE6+bj0Fe63qqVwLPw2uyLHtmHwyHBePdw45mu7B6UfV+SnK6SJ5fpoYDa2wTIhDMofZnjwmxwUihXSS/EcyqVauuh7NIefbBeGajHQ/BeOnp2KIkmKBZMGfO/eKaAx2Nx5FgjE85SDCZmFmPcWpLRILRj8F43oLRdqK3CKZqoCa+5jLHXSSbxkEQCUYQhGU9PT2eeHgNCQYJxvi0P2X5DW6CmDyLJI1UDcTdIBhrUk/kRoKxCcgsxWzfvv3xhoaGjUX1bAm6SDYq1bSNdkgwNqI7rSieGIyXLBgOgpG6g/ayIxKMjUMgGAQD+2CUVxQzP7iuYc6cOZ4J8m7YsOH+3bt3fxtu4GNWgUZuJfKPBKOv37hMbXLce2kVyacuUk6CqaioeLq1tXW1ye6xNVseglEeXEOCSd+5pnOzka19kbWwoFkwSDDm9UaNwSDBmIcwZ05fukhWFxCQYGzUpqC4SNEIlSV9FwktGPP6YjvBWBj86CKZ7Mf0Ycdnj4uxQS+cRRqIx+ucX6Y2iVVmNrRgbALS/CoSBnmd7QLrpXvsqEB/Tbzucsf3wViHTSnBOsFYmFJNtMFvMZitW7c+3tTUlGuZ2osEY61Tg+gieeWwozxSGTiC8dIqkvvL1NbGGsdGOy8SjAnq12QpLoKxpiB5kc68k9efBINnkfJ2tLkEPiEYewdJIAnGzQuntN2RQTBkpKpvWXzNFVwukr3damoEBHEnLx529P4+GLwyk3e4TrNgqi7WxNf45mXHIBKMz65rKEoXCQmmSAiG88Ipz+zk5YnBIMGgBcM7fLnSwcNrBzoaumjZQKjQ98FII1V9cV0XyQP+kA6aPATjpX0wfiMYjlWknBdO2ak1FvbBGBMjaDEY5WXH9qZuoWxAhHfuJ78pT91zkRV/IrWmCRdJTr/sOFzVX7N8td+WqXMGef1GMF6KwXBstLPlRjseBrBAMPzDAlLqvU3t74fX9i3e17brhBjrFwiVlHMYwDMMUIVyMp6rZmnUf0rTEmcatXiiWEtUSl/XQCQiSAKRR+YP1MRX+22jXU6CKS8v/2FbW9s9xrTMmdQ8FkwxEswUtLOwDRKMSZ0827938b6Xm0+EywaFFDxIP0EtJgvkzEZlqhBM+kuqb1NXDd5Rs3a+X56O5dhoR8rLy5/2E8H47LCjLRYMj8oiwfCgpJPm7Pt7Fx9ob+oWS0fFFA2ZLMVYNioTIsgCkYTkhCUjSoTIo/OHvhK/pwoJxhievKn9tpN327Zt/9LY2LihqC6c4nCRSH19/YJ169b9ibfjC5kOYjAvtj53XCwdDkviaB5RWIwmF5/nSyMTIlPVTgJWSZOaYtGMVA4urb3bN68K+M2CWb9+/f179uzJdh+Mcl2Dl1wk3xMMT3Anc8RlI5hUKgV3aZC+vj5p5cqVNefPn3+vEMQBLwaEw2GSTCaVkd7S0nIslxyvvf3SwtaOX/9EiIxFJWE4HV6hYGNQQiSZUJq+SUkm8DtwaYSM4qaiSIkEvs+0NEAr7JeQAG43giKpJKYf3ZWSspCYO/DJm+++ZQFdMJJN5j/+8Y+l999//6LS0lI6Pj7uKsSArbZCWZarjx079qwoigL0PYvFadLI5eXlLfPnz/96JBIhbssbCoVoIpEgoA/wc/bs2f99//7929iFU3qXZF1yySX3LliwoNVVYNXKmO4ODQ0RwKuiomL9gQMH7somC+h4d3f3FbFY7G2n5S24iwQNBJIRRZGMjAzLlGYORAcg0GdI5beCIMCFatIbb7wR5qnZDNnylGt3mp6enhs//elPt7KnQvQGid11ZikPLoCTYrGYMDIvyo+qAAAcuElEQVQyQkKhkB7BwKQjj46OKm+XQxpJkpQ/bnyCICg37cEfIMBIJAI6odxmBzIoHK/+AfJTiUgGPS7UB6QIdYN80WhUTiaTcMuerjhBJZhpT8cqM7zaiaxDC9VBUC+bSWEA9Pb2QuTWHx8Hy3V1dd1YW1vbFo1GBTZQCtU4GASg/DCpwN+h7zPjBfA7+DeYkZPJpG4aJ+VnlpWW1LSWFvwdCIURJBBNtgGtlTNXV3F0o36TYSVSsZrT9oJKMgpuel8gCUZvHwwb1EzJeDrISaUChVHdJOm1117zD8FwgAIEc8stt7Slr491wUrMIxMQCBAMYK4XjFSvoSRg5ZSUlGRNx9F0w0k0E83EgM2UEXQW5GdEky2garhykxnYpAF9yybrogryZiMYLckUupOgc1QTWDp16lSgCAZcpJtuuqm1rKxM9IK1CIMT4htZYjDKwIUZOBqNTqRz263LJBpt/do9XGxQm+QGW7JlXkauE9eaqKewFoxpOy03TrkIxhaEbShE0ylyb29v4ad5G9rEigALZsWKFRCDEXMpn21VOrmh2TYhg1uQntvJWltYgnEIc58RjL9iMBx9phJMGwR5jREMMgUHvL5KUtQEU0g3iZnAEOQNmouUSTCFHBG6byFx7IV2SzfMumIW5bPE5JnuG/RvtnYUM8HAcmAhdZ/VLZ0+fdqd7bkWW8vr0aqrSMoyda4qectTyjCUeLJWdSDm3CLhFUVgUk+8uJYDvELLrHGLFGyLKshbXV09bZmarSTAz9HRUemKK67YJUnSsKZTs7JN5uYtA+NUq9iTm9golSVJkmHZMZVKpVpbW+/PVeb5862zXuxqu4WKg1S0ORwM2zAmmE7SblITiZgSiBQap4Ickgn8XU5IYWF2YunH/7qZ0n/QX5ckhPzhD3+48vbbb99SWloqQnAV2mn002JOlU2F+T+WB9KrS77w89K+vr4vyDKc3JzcHsBKg4FaVlbWE4lEDgAhJpNJWPlKnw3NUm+GPkw5c5orX2YLoBx1NVHZ1wKyhMPhv3733Xf/myiKlC1bs1UuCETD32fMmPHzaDT6J1il05aZC6dcOsyDryY/bBKFfUPKPq6ysrK/ffPNN/9Ljn0wwbtwKttOXrbcd/78+dT27duv3LBhw1v51bbwKc6+v2/xgd/vPR6bnQiPJft03rRzQsYwEVJw/cy4chaJymESCkXI2GBkYFnt3b45Tb1y5crrjh07dlQQBDEWi5HBwUFle4CWYGbNmvX9o0ePftUJFI2W+cADD9z7/PPPfyccDsFR9onsMIBh/4s6Kd105syZ3xgt24n0mzZtenT37t2bYMOgXvnJZLI4CIaZdDADXLhwQXrkkUeu9NVZpMPPnRCif4Hzh8o5ofSXMXlOmejZ3QyZaSCf5iwSu8dhcsip7ohAYB6XxRGVYCJESglETFWM3HTT6nlcd/Lm0miTLk/eQZJRLlw41dHR0VlWVibAAIXNdNpdsGA1XHrppT/o6Oioy1u2CwkefPDBtc8999yTzL1kbjwstcM3PDwMe3WW9vb2/toFcfJWsXXr1seampo25XCRiodg2N6T/v5+qb4eCOZBfxx27H9h8W9ffPZEdFa/IElcpwryKkb+BOpIFUaU+2CIHCaiHCLjA7NGbl7xgHWCyS+AiRTTWQssmK6urk44i5S510ShWlmWKyoqnmptbV1jokLbszCCgV3Q2iMEjBRBh5PJ5NKzZ896hmAaGxvBgtHFomgsGO3uw4sXL/ruTt7ftT1zIjSjXyDEpftgFCuJKi6ScuEU/HeKEjo2byRec69HCWa6jmuvzGRne7Sp8hGMU4ZWNmbasGHD2t27dz8ZDocnRqx2n4m6o3fpyZMnPUEw27Zte7ShoWEzEgylE9ua0xZMvasukhVFTV+Z+Wy3EBsUC38nb+XwnfG6Sr/cB8NzJ++cOXOeam9v94QFs379+rV79uxRCCZzx6ziFKf1WOMiWdEs6wbY9u3bH2toaPCBi2QjThz3wbhOMFa6Eghmn5vvImmFnf7w2tAd8TrfXDjFQzDl5eU/aGtr80QMxjjBWNEs63k5Hl4rnusamE9bCAvGSld6iWCkkcqheLyuynKQ1wogBvIiwRgAy0RSlWDgbepsq0iBJJhp+2C0B8aAYHbu3Llw7dq1Plmm9pQFM1gTr/PNjXZIMCZYw0AWb7hIafcnvePPhV0cHM+W+IpgXn3/hcUHOxqOi2UD4ULHYOSRSiQYAwPQaFK/uUjeIJg0yjm3axvtiFzpkWBsRHN6DAYJxkZ4M4tCgjEPrgmCMWfvBJlgYMe7CSAt9JqsLlNL6rMlaMGYBzN/Tu0yNd8qUv4ynUzBYcEELwbDQzBuL1Pn7eQcXAou0qH2Z48JscEIukh5kZySgCcGo7dMbW5qMyabXuo0wTQ/GQ6nr7qAT+fyKc/s5C3KVSTnCcZd9Ttz7hfXHOhoPO4MweRpi+IiweMC6adjpZGqgXh8jW/OIpklGOtUYa4Ev1kwSDBqP2esIsn19fULjZxFcpdSpiqnYYKxU9iMGAwSjDni4M3FQzAeexfpW42NjQ8X1XUNHBaMYYLhVRAn0hkmGDuF8DnBqA+v5Xybes6cOU+3t7evthM2s2UhwZhFzlurSEgwvP04fRWpvyZed7lfNtr5lGC+wx5e04vBFJcFw2+O5178yFdOvn/XDBi0YHjZgyMdEgwHSPYleeihh+5raWmBs0gTm2Mzg7zFRTD82BpaXTXAJ9Mk4DiLhBYMb78VgGCs9H1ms/xmwQDB7G5peTISHIKxeB8MvzYYIhhe/ddLhwRjBb2MvAUgGBulJ34kGC4L5rXTv5p8SdxOxIyVxbGKZJFg+OVxjWDQReLvlLwpLRMM/wyUVxYTCVSC6YxEIsob0Jkf3AfjpSAvj4skCMKynp6eX5mAw/YsSDAqpFaXqW3vGQMFemkVSR6p9GOQNyfBVFRUPN3a2uqJVSQkGAMDQ00KF5LDxeVowRjHTsmBBGMSOEKYi4QEYx7CnDnRgkELxppqZbhIZKSqb1l8zRVBWqb2mwWDq0j6Ko0WjMmhrlzX0P7scTE2WPDrGoJIMF6Kwagb7XyzDwYPO+pbML66MtNb98FUXayJr1kQJAvGgwST805eL1kwSDBIMCbtJgbc1OsapOHKi/Hldb4hGDzsaK378+VGggkAwXjqTl4kmHxjztK/85xFmvqqgKXqLGfmIJii3AfjKxcJCcb8OOCxYLz0qoDfCAZXkdCCMT86Iee0jXZ2xmCc34SHBGOt+/PlRoIJwDK1tx5eq+qLB2yZ2ksPr6EFk4/Ssv97QZepmViwXXxoaEjetm2boQunzDfbes6z/S8s3v9Sc7cQGxD1X5+xXse0Etjdv8Kw8i41kUVC5RSRRisHamru9c2NditWrLj+xIkTR0OhkPLWc+bFSOrTsZ7ZyQsE09zcPLFMzeSFt6nh7/BEq5diMDt27PjWM88883COp2OL405eNoAAiAsXLvjqNLUSg2lr7hZjfSKs6bjxUVkkAhGILPYRIkcJkUqISFMkOTJ7IF7zoG8Ihp1FEkWR6g0Cr51F2rhx433NzXAnb3hiQoY3tUOhkNLt8HdZlpedPn3aL2eRiodgYAZIJpOKBbNjxw7/WDDvv7D4xSO7u0OlF8WEnHKFYgQpTKgsEEkcIEQuIUQqJVROEDFVObj0ptWTD685H0axxKdf+tKXrm9tbe1k96uwM2kai1aePXv2Dw8fPnyPpYpsyvzAAw/c9/zzz0+5D4YRCxAkyJ9KpSwTjF3dtn379sd37dq1kRFgJgzJZLI4CAY6h5mZYMFs2rRp4ZYtW/5kk144Wsxb/S9f86sDu45HZw5HkpLkaF0ThUsCIYoFM6RYL1SOEkEgJDFc1l9bu9pXN9odOXKks6SkhMLsr+cizZw58+nOzk5PHHbUIxj25DHILooiGRsbW3b27FlPWDBbt259vKmpCZ6O1dXLoiEY6CTonEQiQUZHR+XPfe5zj0QikYvs2jAwle0euXDKM5tvqs5KEvz7v/7rv/57rrrfGTg69+grLz0cKhkOk5DakRqeoTRt1OTjHqAMovwfPIWhjDWZaMphfwUiUdJQmUpkjAgkTORURCZkXCbJGcPL/vaz36D02vFsMp8+fXreE0888QW4IgEGtZkv21vH2cqCejKxht9duHBh/sGDB7eBi5SNYKqqqg596EMf2sVm4VQqpYAMJ3TNyG4kD7STyQ7W9Z///OePHz58+EuhULqjmVoyNwkmyWuvvfbbV1999atG6mHtAZ00mk9j7U3RZ5DpnXfeuaWzs/Oz2cq0RDAGzSzTDTMKiN59MKwMZiInEokcysPZMs5keq9aqooD58yl119/Pe1gB+Tr7Oz8yPLly38fDoeFXATrUHOZnkH/Ksf4YbBmukbauiVJkmHgMgLKmI35e9lkg9igV4O4MpBhZlHaAHVu3TUpBH825V4dVR4FW5i4s83PlgiGXyYlZUEJRqtgaiQ+KygG22UquUaGVG9vb6AIpru7+yM333xzayQSUVZuHDAOuTFnZKFnvWROOuosr/zabZn1Vrj0Ggl6Y9Yq5AYtT0LAVHu/Uq7kQSWYA4SQT2obrgKizGpMgQowu06IxJREEATp1KlTol2d74VygGBqa2sVgtEO2kLIpiUWvZcSs8mULaZgdxu0xKKNtejoLrMa0rO1a/sVpreY6S6PDIxgZsRibzvtb7ppwUwjGDYjMVB4wLFbmbTlaWZIqbe3N1AE09XVdeOKFSvagGAKjTNgriWZXJaCVkfclJvJxGM1sbRuypc5DnjkZHkKbME4494uWrRIl2CYaQc/C21mgt86Pj4O+xvkU6dOqWFVJynNvbKBYGpra9tKSkoUF6mQX67YC5OLLQCwVUZed8WOdml1kbnNma4b6CqLc7gpW672aV2kXGRXYIKxo4uml5Ht0m9QINaJmZ2ZWxI2SOwzwkBRwuEwrGrJp0+fLizB2MzzWoJhmDvT0/lLBZy1MTe9fmcDBFZx4O+wmuTWBMRWh5h7pLVmtC4dyARYeoVgtKtaviIYO3Q9G8GAOkInwcAGgNxSIr1hwGYlURSlnp6eQLlIPT09N9bU1LTBKhIMWph9C/WxusFajEQiWfscti9Eo7DXR1A2Y7pleTFLQF1Bmqgf8GJkAm0AmeCDNoAOw59Cfix+CT8Bu4IfFaAFXkViAxo6hbknhQzygkKBkoRCIenVV18t3Ah0QEu1BAMzLxscDlSVt0hmkQDBwIDNtE7ANg2JotIXICcMYLdXvhiZMTJk+2LYBAj/zvQXfsIEWUiCYVYh4FVaWqoQTFEtU2d7eI113MDAQKq6uvor77777vm8GupcAthDAIoCMZjf5qrm1T/+9vKjnS/9mxhJiAkCZjKlAoUZTrOUIKQ3tCm3K2h3BMhEu5dOrQZ22ZHsx5rUsgUiEkJhpoTECTklj6eExKXDH7/5rjVX06tHs8nc2to664tf/OJHotGoYsFk20buHLRKyYpfO3PmzKv/8pe//AdsyAE59AZCLBb7eX9//xPqAM/0g7MFkXjT6TVzSl6Qa2xsTKlnyZIltSdOnFgH1h+zYuCndjKklG6RJOmoWrC2rGmyTiybphNbcRAm6tFMGvINN9xw9yuvvPLlbBv4kslk8C6c4njZMbVz584r165d+5bDSm5L8XDY8cXWvcdDJSPhlDiWp8wMldJNzZFGOT0dThOMLBBCkwRenpFHKgaW1f4v3xx25LwP5nttbW332tJZFgvZsGHDV5ubm/9duwKnJUXVpbqpt7f3NxarsiX75s2bv7m7efdmKuivmxcrwUg7d+5c6BuC6d+7eP/LzSdCpSNCCkwXFz7YJC/IlEhCUiUYmYiSQKThyuE7ltdVUnrtoAtiWK6Ci2DmlH+/rb3tq5Yrs6GAhx566N6Wlha4rmFiid/LBLNly5ZHm5ubN2U72lG0BFNfX3/lunXrfHHY8dT7u5cc7HiuO1Q6KKSoWwtOArhbhFB2lkgmghQi0kjV8J3x1cEimPLyH7S1tdXZwA+Wi+AkmKW9vb2/tlyZDQVs27bt0cbGxs3ZVpIKRzBWvME8wHC4SP6yYOA+mPbGE2KsXwB3ZcKGUaMt7Pia1gE3lUb10ifLgdC8pAQzIAqjWDTDQDDWLRgHu3+KdnBZMEgwpqlGJZgAWjA5NLS6uno/pfTvtahpNwb19/f7jmD2tzd0C7FB0cUXeIkMVKYQDCWUSEQAF2lk3vCd8a8GyoLxxpWZaYX2mwWzdevWx5qamoBgdEkqkBvteAjGqIvk1oyr10teelVAHqkcqonXVfnl4TW/WTDr169fu2fPnpwPr3npykyOS7+Dd+FU0Fwkiy87ciwZ5bCQM18VGK0crKmpm7zRzrRxrZ/RbiJHgrG5gzKKQ4JRAclwkXy1TG2RYKxpmMsEY03Y6bk5Ceb7bW3eWEXymwXD8fBaUVowSDC8IzmDYKSRqoF4fE3Q9sH4hGBgg6S3XhXgIBjcaMc71gqVDiyYQ+3PHhNigxFl05ubHxKMm2iTAFowSDCuapCJys6c+8U1Bzoaj+clGLsDGMqyNZwogD0xUnqZGi0YEz3In8XfBDM93BfUVaR9lNJPBWWZmptg+PWYP+U0gqkciMfrguYiFWSjnd58wEswp3t7f13Ym3bSKsThIhVlDMZX+2C8RDDySGV/TbzO08+WaAcuZ5C3IASjx/K8BOOVnbxIMPqrSJLRfTD8U779KT1FMMOV/TXLvU0w2h5AgrFfH7UlIsEEhGD2H246JpYNRD0Q5O2Lx9dcYWqjnRMxojzjBwjm6JEjnWH1hYPM5PAeVrmHjgrA29S7d+/OudFOkiTLLzvaRTtIMEgw1nQpcx/MSNXFmviaBaYIxpokpnLzWDDeOCqQbh4SjKluVjK5c88AIYRnJ6/fXCTPWDDDlRfvXH73FZReP2ReFdzLiQTjLNYcFkxRLlN7JgbD4zVADMYrBCOPVF64I373AiQYZwZuAC0YJBhnVMW+UpFgzGOJFox57HhyogWDMRgePcmeJnMfDLpI1vDMkxstGPPwYgzGJHZesmCk4cqL8eV1GOQ12Zf5shkhGLhom1Ll3sGCfWjBoAVjTfl0LJgAEszT7e3tq60BZU9uIwRjT43WSkGCUfGDS88lWVaerYAb7XAViVOxkGA4gbInWQAJxtRRAZ7Fj0zEXXORsr3syB7U8iPBHDjc9IpQNlBS8I12wXSR0IIxyY8cFowpgjEjDhKMGdQIIcpRASQYU+hxriIhwZhCl+uwY/CWqXksGD+9i4QEY0T7pxrX+QmGyHPmXPpUe3v7GiO1OJWWx0Xy0p28HBYMEoxTymJXua+d+80HXzy865gdLpLhC3oDH4PxFsF44jS1gQDIju3bH3u2oSHXqwJIMHYRgVPl2EkwhmUsgn0wfjvs6E8LZsbb6nPhhlWQN4OnYjCuuUgGZoNsQCLB8KrY9HT5XST/nab2J8HE3jbfizo5dcaVpwjGT8vUSDDmVXPVqlXXd3Z2HoXH5LVvPLMS4boGv52m9hnB4CqSUfW1wSgxVCUGeQ3BNSUxD8FUVFQ83dra6omNdg899NB9LS0tcB/MxHvyWmJUn9/x0tvU32psbHy4UC87asdiQS0YrdYNDQ1J//iP/3jlli1b/mRedd3L+dq5n3/w5aPPHZMiF0qo4NarApQoe25oUnk+Fh6oDslRIo/Mu/CVmrt8c5paJZjOkpISmkqlpnUaWDCVlZVPHzx40HMEoxUWSEYQBAJtCIfDy3p6en7lngZmrwmejm1sbNwEsul9gbz0W2+ZWmMSk+HhYXnr1q0L161b5wuCOXnu5x881PqzzvCswTJZTj9G78pHJUJJisjwUxaJKMVIcmj2X+6qvXuhX65rAII5fvx4pyAIVJIkIoqisptbARE4NH2j3Q/b2trucQXTPJWABQM32kWjUcosF7AOQHb4QqEQ/PAMwWzfvv3xhoaGjYWyYLRwTrdgHPI1shEMdBh00Llz5+RvfOMbC9auXfuWF5Qqnwx/7DuwaP/BvUfEssGZhCSUR9Id/yg8eZ9W6nRtIiHJUkLGZr5/W/y2q5wmGCuqoc0LBHP06NFOcDlgls2MwwDBeM1F0hIMyAuDF2RPJpNKT1BKPXNlJjwd29DQ8LBZC8ZKP2eOAU+4SNBhqVRKuuWWW35QWlo6mCkkKNwUVsxGzTaN8Mn6BEIEmJ3GiUAUi0GWJIHINCEnad/st947eZccHo4IgqS8VaSAySRVkc2knQnANZtfeNPAG0jsEkJ4FwnygTw0ERtaWLXk+yQ5IynSKJUIKH2aiCaCBjZhw1sMYJit7vfee6/84MGDd46Pj1NmvWi7FLr78ssvP/7Rj37012AlRCIRICHF2snUBV55eNOBzDAwoS5GIGfOnPmbo0ePfhYsLpATXCKYFBOJBLhGCtnccMMNjVddddUbIGcu3O2WX4sxk/vkyZOf6O7u/kghLJhMcioowTD/VTuL6a0q8CqH3elkIhGJSmlyITKhkkgIKSGSTEhKHpejpYSOJkeJIMcIVegF/j9NF4w0tOTBwGY/tf+WwUtpcgCvQdND8NAa++D34CbJcpKExRBJgRElRZRBQei43VDYWh5zL2CQwmDVDgT2b8x1gorh7w7PKVPaBzIBqY2PjytEwmItjHRUolPIBSwY9u+F1l2oHwgb5M9mvUBDiy4GY6v28hTGvXVWJpIgEyqn1MuLYVRHCJGBaBTVTwdcCQumZfK1ljb0qEZLRbmMy8m8FE6f03R98L4j1A8xmfQH8oFsbgWdecDGNNYR4FZYrqqSyWRAdvJq7KVcQV4uVAqSCNwQcJHAggEiSXc0VcwKGNxgUcAwn3RdJu9Rz2Wf8NgwWrLSEgwAIRIZ4i9KvWkZ0qTC5AJzBj9EQB+B4BCMpn1+JRgiA8EAmYCVAIN50k2ZDLhCGiMOkFmCSaXlgKVqElaJjsmjWi9wjECxqvBDBLISTHFstCuYAhiwONNxkElSmXQ/4PH5tJuU/vdsBGM2CqNnwbCy0tYLuEuEalewIA9YXegiFUy3fFBxIGMwH/jABw6IovhJH+CfISIjD714uJ0LemaRYS4Sy58mGfwQgUwE2KKKJElyV1fXFbGYzWeRdCB3bRVp8eLFB1KplMMEY8A0cVL/PCKGk00s3rJ91LkZorL9O7BU/vvf//6KuXPn2nvYsZAEc9VVV+0XBEFLMPl2prlGfgUYLPnarhXJaRx4ZTEjx0TZXrD1CtDPBqp0HiG2nD42Npbq7Oy8ypMEYxaG/v7+clEUowYQx6SIACJgMwLnz58npaWlsFP6z5ROCS7aXFO6ODOzkiOCYKGIACIQPASQYILXp9giRMAzCCDBeKYrUBCrCJh1363W67/87iGFBOM/7UCJEQHfIOAMwbhHkL4BGgV1AgFUNCdQtbNMZwjGTgmxLM8ggMPZM13hG0GQYHzTVSgoIuA/BJBg/NdnKLEPEEBrL91JSDA+UFYUERGwjECBGC/wBKPe3Mi7Hd5yP2IBiIDfEbCTiwJPMH7vbJQ/mAjYOYi9jBASjJd7B2VDBHyOABKMzzsQxUcEvIwAN8EUi0nn5c5C2byOAI6SzB7iJhivdy3KhwjkRwAJID9G9qZAgrEXT8+UhkPJM11R1IIgwfio+5E0fNRZKKqCABKMzYqAJGAzoFicLxDIpvdIML7oPhQSEfAnAkgw/uw3lBoR8AUCSDC+6CYUEhHwJwLeIxgMYmTRpOzAIGT+HHzFILX3CKYYUMc2IgJFgkDwCQan9yJRZWymFxHwDcHw8ARPGi92AsqECAQVgf8PJXznNSRjgc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306752" cy="330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" name="Picture 2" descr="Fichier de base de données - Icônes fichiers et dossiers gratui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66" y="2878914"/>
            <a:ext cx="3588634" cy="394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1371600" y="6822265"/>
            <a:ext cx="3413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MIMIC-III </a:t>
            </a:r>
            <a:r>
              <a:rPr lang="en-GB" sz="3600" b="1" dirty="0"/>
              <a:t>Clinical Database </a:t>
            </a:r>
            <a:r>
              <a:rPr lang="en-GB" sz="3600" b="1" dirty="0" smtClean="0"/>
              <a:t>Demo</a:t>
            </a:r>
            <a:endParaRPr lang="fr-FR" sz="3600" b="1" dirty="0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 rot="19753447">
            <a:off x="4652573" y="2359203"/>
            <a:ext cx="4062790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039" y="0"/>
            <a:ext cx="4390778" cy="439077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7679933" y="3543300"/>
            <a:ext cx="6036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Identification de Diagnostics</a:t>
            </a:r>
            <a:endParaRPr lang="fr-FR" sz="3600" b="1" dirty="0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 rot="5400000">
            <a:off x="8715303" y="3876603"/>
            <a:ext cx="2743200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74" y="6362700"/>
            <a:ext cx="2138226" cy="27432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7162800" y="9007631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Identification de Patient</a:t>
            </a:r>
            <a:endParaRPr lang="fr-FR" sz="3600" b="1" dirty="0"/>
          </a:p>
        </p:txBody>
      </p:sp>
      <p:sp>
        <p:nvSpPr>
          <p:cNvPr id="22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 rot="19753447">
            <a:off x="10579050" y="5619930"/>
            <a:ext cx="4062790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pic>
        <p:nvPicPr>
          <p:cNvPr id="23" name="Picture 6" descr="Médicament médicament - Icônes soins de santé et médical gratuit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4692" y="2611261"/>
            <a:ext cx="3946193" cy="39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13593882" y="6101468"/>
            <a:ext cx="4551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Identification de Médicaments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1523178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450" y="-4958"/>
            <a:ext cx="18330450" cy="688887"/>
            <a:chOff x="0" y="0"/>
            <a:chExt cx="4827773" cy="181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7773" cy="181435"/>
            </a:xfrm>
            <a:custGeom>
              <a:avLst/>
              <a:gdLst/>
              <a:ahLst/>
              <a:cxnLst/>
              <a:rect l="l" t="t" r="r" b="b"/>
              <a:pathLst>
                <a:path w="4827773" h="181435">
                  <a:moveTo>
                    <a:pt x="0" y="0"/>
                  </a:moveTo>
                  <a:lnTo>
                    <a:pt x="4827773" y="0"/>
                  </a:lnTo>
                  <a:lnTo>
                    <a:pt x="4827773" y="181435"/>
                  </a:lnTo>
                  <a:lnTo>
                    <a:pt x="0" y="181435"/>
                  </a:lnTo>
                  <a:close/>
                </a:path>
              </a:pathLst>
            </a:custGeom>
            <a:solidFill>
              <a:srgbClr val="2252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27773" cy="22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 i="1" dirty="0" smtClean="0">
                  <a:solidFill>
                    <a:schemeClr val="bg1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  <a:sym typeface="Open Sans Extra Bold"/>
                </a:rPr>
                <a:t>Standardisation des concept au format OMOP</a:t>
              </a:r>
              <a:endParaRPr lang="en-US" sz="2999" b="1" i="1" dirty="0">
                <a:solidFill>
                  <a:schemeClr val="bg1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  <a:sym typeface="Open Sans Extra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785350" y="9555693"/>
            <a:ext cx="340223" cy="52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3058" b="1" spc="61" dirty="0">
                <a:solidFill>
                  <a:srgbClr val="192954"/>
                </a:solidFill>
                <a:latin typeface="Aileron Bold"/>
                <a:ea typeface="Aileron Bold"/>
                <a:cs typeface="Aileron Bold"/>
                <a:sym typeface="Aileron Bold"/>
              </a:rPr>
              <a:t>7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509B114F-6B3A-4CAA-4165-CC1E05AA9954}"/>
              </a:ext>
            </a:extLst>
          </p:cNvPr>
          <p:cNvSpPr txBox="1"/>
          <p:nvPr/>
        </p:nvSpPr>
        <p:spPr>
          <a:xfrm>
            <a:off x="243641" y="9555693"/>
            <a:ext cx="11737874" cy="46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  <a:spcBef>
                <a:spcPct val="0"/>
              </a:spcBef>
            </a:pPr>
            <a:r>
              <a:rPr lang="en-US" sz="2714" spc="54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M2 IBM : GUNDUZ Maxime, KAJOKA </a:t>
            </a:r>
            <a:r>
              <a:rPr lang="en-US" sz="2714" spc="54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Felicite</a:t>
            </a:r>
            <a:endParaRPr lang="en-US" sz="2714" spc="54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1" name="AutoShape 10" descr="data:image/png;base64,iVBORw0KGgoAAAANSUhEUgAAARgAAAEYCAYAAACHjumMAAAAAXNSR0IArs4c6QAAIABJREFUeF7tfXuYFdWV795V59HdBxDphm5UUDNNhPEbvSbmziS5yWSSCH1oxGByk3iNeq9CR3wwCPJuJ5dM/ojGueM3MZO5STS535cE7QdNxExiXoAK6QfQQjehpRHUxEdEAv1+nHOq7rfq1O6uPl3nnF3PU1VnVT7S2OzH2r+99m+vtfaLEvwQAUQAEXAIAepQuVisTQjIskwppbJNxWExiICrCBgmGMiA2u5qH2FliIBvETBMML5tKQqOCCACriPgOMGgxeN6n2KFiIBnEHCcYDzTUhTEEwjghOOJbnBNiKIhGAyWuqZTWBEiMIEAP8Hg1DMFtGILdGP3I2uYQYCfYMyU7lYe1H63kPZwPagEXuycYBCMF5FFmRABRIAgwaASIAKIgGMIBIhgistELq7WOqb/WLDDCASIYBxGCotHBBABwwggwRiGjCeDT+0Ln4rN0yNKMKDYlv64gHE2kWGCwf0kznYIlo4IBAkBwwQTpMZjWxABRMBZBJBgnMUXS0cEihoBJJii7n7+xgc+hBHABnqhSUgw/GMMUyICiIBBBEwSjBe40WBLdZIHoxXWccASEAGnEDBJME6Jg+UiAohAkBAIEMGgPRIkxXSuLagnzmE7vWT7CQb7z83+w7qKGgHvDzb7CcYHHe79bvEBiCgiIsCBQFESDAcumMTDCOAE4eHOyRANCcY/fYWSIgK+Q8ACwTgwjzhQpO96BAVGBPIg4NYwsaMeCwSDeoAIIAL2IWDHcLZPGrtKQoKxC0m1nGCqic0gFWFxmbcQFMutBEgwRajs2GREwC0EkGDcQhrrQQSKEAEkmCLsdGwyIXjDnTtagATjDs5YS4ERwNhYYToACaYwuGOtRYVA8dIbEowHFb141dGDnYEiWULAkwRz+PDhcDQaXfLCCy/8156eng+98cYbH3zvvfeqRkdHyyilgiRJUxoNS37wC0EQcoLB0uVDjFKa8/75zPrzlYf/bi8C0DmeVFyLzcymd6C3oNugd4IgyKFQKHHJJZdcuPzyy9+88soruz/2sY8d/ujf/V3r/Msue9+iCLZn91Q/Xbx48dLvfOc7N7388stffOedd24cGBiYL0lSmAKrCAKh1G1xg6rKtuuRtQJtgNmGIqy1weXcspyeAyVJksPh8EBFRcWZJUuW/HLVqlXPLl++/Fi+SdItcXOOWLdMdVmWI9/97nc/+dxzz61/7bXXPpFKpWaEw2EhlUpNsUoYqG6Bg/UgAlkQ8ASfwXiASRcm32QyqZDNrFmzXv/EJz7x4y9/+cv/8fGPf/ydQhPNFIJxi1C0nXbo0KE5TU1NG/bu3btOEISZQCrM3WF/BxDdt15wcCEC3kUAxgMjGBgnQDDRaFT5nSRJ0vz58w/fd999G2+77bZDlNKpMYU8zbKTB9z2OaY07dy5c5fdc8893+3p6amVJElkMRQtyUAGRi5owXhX4QsimSfsiIK0XCGSUCikxGWAXOATBZFIsqT8Hr5QKPTOnXfeuWXz5s0/LpQlUzCCgaDt7bff/qPXX3/9s4ANAMIYmbFzYboOa0UE/I0Am4hhHEWj0XO33nrrtq9//etPudeqSRuoIARz7ty5mXV1dU93dXWtopQq5IIfIoAI2IsAWDeiKIIl8+5jjz32P2pra/e7bcm4TjCyLIf+6Z/+ad0zzzzzGLNc7IUVS0MEgoeAWW8QSCYSiQDRnH300Uf/oba29g030VEIxs2j401NTTdu2rTpYDgcjtgTUzELvZswY12IgPsIwPiCuCZbjf3MZz7z5JYtWzZdffXVo25Jw2XB2BVVfvvtt8s2btz4vSNHjtwOzMq7MoQU4pY6YD1BQgDGl7o5T4lvJhKJsfr6+qWrV69+0a12chGMXcLs2rXrY/X19ftEUYwYIRi76sdyEAFuBAI6qy1ZsuT//exnP/sqpXSMGwsLCV0jGFmWhdra2m+fOnXqPi2z6sse0N610FGYFRGwioC6n6z/pz/96Yc//OEPn7ZaHk9+1wgGjgEsX7789+fPn7+GxV7sicHwNBPTIAIFQMBj8ySMN/hz8803b3ziiSf+jxuIuEYwR44cue4LX/jCK4IgKHWyTUJuNBLrQAQQgfSGVSCYSy655OcdHR0rje7wNYOhawTzz//8zw/+6Ec/+jeIarMNdWYExjyIACJgHgEgmVmzZp3o6Oj4O0rpoPmS+HK6RjCf//znv3fs2LE1vCtHfOJjKvsQ8Jg9b1/DvF+SS9CzkMSMGTPO/ed//udfX8Z7vYOFZWTXCOb666/fOzQ0tAIJxvv67oiELg0i07J7XT6lYUaEnJ6WLa6Iojjy0ksvfWDevHnvmsYrV0YNIblGMIsWLfoNIeQz/jlnZKQzHekmLJQHAZ90kxfEZAQjSVKyq6trYSwWe4cHYitpXCOY6urq31JKP+0fgrECa768XlC3fDLivwcRARh/iUQi1d3dvWA6wVjwhbKA5TrBBLHTsE2IgJ8QSCaTWQjG/lb4gGBwtre/21mJZrA1k8e5FmDJxhFwjGB0DCBjBGPBgmIuknE4fJoDx6GtHYdw2gcnH8FYGOwaUY0RjIU2Fh3BWMAKsyICTiLARzD2SOAmwfyOUvoP9ojtVik4b7qFdAHqKdrOBYJpb29fOHfu3Ledxt0lgqGkuvqv9lFKP+V0g7B8RAARyI2AasHAMnVQCIaQ6upqJBjUfETAAwgkk0lJXaZGgvFAf6AIiEDhEHDAkUOCKVx3eqtmB5TLgSLdw8zXwrsHU76akGD0EJpQLtSyfAqk/++ImzncgpfLJwRjbJ0cYzDBU1RskT8R8AnBGAMXCcYYXkZTF5N9UkxtNaoHPOmRYHhQwjSIACJgCgEkGFOwYSbfIYCmSEG6rCgJBnWtILqGlRYhAlMJxlgs1ShcLu3kxY12RjsG0yMCphHIM1snk0m5u7v7CtzJaxphzOhPBNCOdaPfAkkwixYt2k8I+Xs3AHSvDkGtSnKvyoyaKIxJuK3VNVu0YE3Fim1CAAnGJiDtKEaQ4aplQRnAMvxPGdESoUQgRBYJlSmhJGlHVXnLSMuQJjVKJAKyMV4BinOVZNDYyNtfXk2ABOOhnoGBTGSByEQkMoXhLBFCYThLhMqyMsDT/58e9lM/1byY8ks9UyMznX4aqF+lNgI8l7ZeqEp6kwTDrBoPwYiieAgBXxCM0dizX10kqtgtYDqIkyqiEExSsSLgk2hYHd06BKP91QSP6PyS/SpvmrTpAJaTQmjwk0oTlpVCdzJz3Tyk1SiKZxBIJpOku7v78kAFef1KMERxSabGWNKDe9LqAOtmuvXikD4BucmCajlBtWnZZNWqUmwaXxEM+loOaUrWYr1DMEbNlBxI6REMvDQniiKRJGnirWr4e97PcZ1kFaTjLISmCKHjisVCaYhISUIEIUKSKYmEwgKR5FGNyNNMEZ3m6Jo1Gen00lBCJZAnHQdSrBWBEklKpt8dhv+mISJDGg9/IOv4+DiJRqNK3+s9JQy/Z88Mw0/4b7ce7YP6UqnUFJ1kz+3ATyYHkxF0GAatbZ8J/WYYMtnYK456MvnCRTIKZjaCYUoE5bGONVq2c+mBYMIKuSgEA0RDQgrpSDIhgkhJMjlOQmJYtWDMxGB44jQsjaASDLhEIItEpBSQdIRISUoEAVw1iUh0zDlIbChZO4BhIGt1gBUPAyQUCikDXTvYbaieqwioG0gDyANk0Q5Y9nctsbCJMn/hNs7amsrYZK1Ys+rEDbgVNcEo5jyFQZpUlKiiouJVURRhKnCmF/R7P8cCL7hHYA0k5LQVQ2RJ1S4xnIyOJM7/lRiWRKp1kRgXTJSqJRD1l0bSKCCpgisrVhBsThJZddtEGiHjI2KyLDz3lDQeAf+JEFGxqPTalct0snuhO7PhE/+dTCYjw8PDi6DP9awX+F1paelfysrK3pEkiYZCIRl0hDpjwugxvGIxqeQij42NzRkcHLxMSyKMXOAnfKWlpa9Ho9GhPLprBWNdOZlKgxwqnnIikajs7++fy2TLVPuisWAYwYDe9PX1SV/72tcWrl279i0tIG4yTWZH5Kr7vdEj1fsP7j1CwwOzFPLRxGTyz2JmU6QDu8x6gfiQIJUROXHJu5/49PLqKno9KLjnv9tuu+26gwcPdpaUlCjR6ExzXpZlubKy8qmDBw+u8UJjtm3btnbXrl1PRiIRgblFzK0HVw/0NxKJLD158uSv7ZPXvObv2LHj0YaGhs3ZZAnkWaRcQV5QsAsXLpBvfvObC9asWfMn+zrJuZJ6zv3smpfbnztWMmMwmpQ54kYZophVn3Qwl+2uCxEqlRAyXHFhee09C+fRaweda7F9Ja9ater6zs7Oo+FwWNCLGYA+VFRU/LC1tfVu+2o1X9LGjRvva2pqerKkpIRmunTg3oF1FQ6Hl/X09PzKfC325ayvr3/sxz/+8aZwGFz36V/REAwLnIFC9ff3k/r6+gXr1q3zBcGcOfeLaw50NB4XYoMRWNVx9YNlaSIo+3AEWSDSSOVAPL7mMp8RTGckEqF6wUiwYMrLy3/Y1tZ2j6u4Zqls/fr19+/Zs+fb4XB4wkvTyq0+Kr/s9OnTniCY7du3P9bQ0LApm0eJBOMFrcojw5lzv7vmQMePC0QwsF4EBAO7eSmRRyoH74jXzaf+smByEQwpLy9/2isEs2HDhvt3797tG4LZtm3btxobGx9GgoGlVTVC7zcL5tX3X1h8sKPhuFg2EHbfgplKMNJI5dCd8bqqABGMpywYJBjzM76VqLahWvViMH52kfISjNkgCw+qFAmGBybdNCb6xW8Es3379scbGho2FpsFc4AQ8kltpweaYEyPAI6MRUAwFRUVT7e2tq7mQMPxJEgw5iGeYsGYIHfumhctWjSNYAQ4vOeAi+RkO1iD81ow3MiYSBgMgjkKy77ZgrxeIpiHHnrovpaWlidzBXllWV7a29tr4zK1Cb1Qs2zduvXxpqYmtGDQgjGpRIUkGBvYmy1TI8GY7P882Yo1yBs4F+lQ+7PHCrNMHYgYDFowzvALQYJRgc20YB6pr1/wIO6Dya92OhZMPF5X5bN9MN4imByWmd9cJCSYLASDG+3yc4uSIoNgYB9MTbxuPhIMJ34GkyHBGARMkxyXqU1iV9idvNM32hWCYJRJXzPz84ZnghiDkSTJMzt5i9WCmXbpt5+DvEgwJpmZEIIEYx47npzFug8GCYZHO3jSoIvEg5JtaXhcpNwWDK9tZ4/ISDAYg7GmScEgGN8cduQhGEEQPHOaGgkGCcZWgpFGqoJ2mtpThx2RYMyrKwZ5TWLnrRhM1UBNsK5r8BTB8BwVQAtGfyAhwZgkGDgq4JWNdj5dpg7UdQ1IMIUmmOpF+wmd+nTstFWkR+oXrHvQHxdO+Y5g3I0z5qRtdRXJNzEYtGBMzsLuPeZDCMd1DXJ9ff1Cv9xo5zuCMa8jtucMIsE4uw/G2OyAQV79IK/vCMZLF0758KhAoCwYZwnGGMcjwSDBGNOYzNTBOIuUk2DwugbzKoI7eZFgzGsP5DS7DybT0jZmeVuTWZObZyfvnDlznm5vb/fEhVM8y9Reug8GCQYJxtpgNUsw1mq1LXd2gkm/mQqvCsyZM+ep9vZ2h99F4mNYJBjzXe+lZWpnYjB8OmQYwcLdaEeVB+8zXxUoxGFHw6CpGT7/+c9fd+TIEXCRst5o5w7B8LUACYYPJ71UwScY89jkzHn2/RcW72tv6BJjA6HCvyrgr528PARTXl7+g7a2tjqHus9QsRs2bFi7e/fu7/jlykx/ukgWLQGOZWqpvr7+Sr8sUyPBGBqjUxLzEIyXLBgugpHkpb2nvXEnrz8Jxrw+KTk5CMYZF8mi3NmyA8Hsb3+2WygbTr9+7tqXZnqZUs3Da748KuCtG+1y9J85F8nijGxBnwp26bdOk11zkaqrq/dRSj+lxS1jJ6/vCGZfe2O3EBsUqfpUtAWd4MxKieKO0VR6jyRNqS87zhu8o+beIL3s6KmH13gIxtP7YNKx84kvkE/H+oVg9Oed6b8927938e8OtpwQywYFqlzr5sZH0zfIEUYwEhElIf10bLAIxlOHHX1PMBmqiQTjxli1WAcQzL6DzaqLxLykTKLRM23MpAFhWVkykWiSECIQQSYqwVw2dEf8niA9HQsE88O2tra7LXaTLdn9dhZp27Zt/9LY2Lgh58uOXd0LYjNib9sCUI5C3Jp6CVgwhNJPaSv085WZr76/d/HL7S3dYmxEpLKWSLQtzOY7mUsD1guQC6USobIA++2IIIWINFI1fGd8TWWA3qb2lAUTSILp7l4Qi1khGL4Yk6MEoxVBz0WCV/1EQSSJZIIMDQ2RHTt2LPDTKtKB9ue7aMlwSKDDGgvDuTlBUkIwKYVYiCwSgUhEShIij1UO3bX8Xl9ZMN3d3Z2iKNKxsTESjUaJJEmwwU75A61TLZh7nEOTv+R169bd39LS8u3S0lIKcgqCoMgLE2QkEiHDw8MkFost6+7u/hV/qc6lfOSRR/7lpz/96QaQU+/zn4vEQWZ6BJNMJhXlAqUaGhqSduzYsXDt2rVvOQe9fSW/9t6BRfte/uXhUMl4KZHHYegrm1ChBiqnw74KD0z6Nto4myIIhGm1zk+GdNPMH6gBqpCVoE+IgLZHwlRKjVzSd9MtX6iuotcP2ddC50qCZeq2trbOmTNnColEQhmo2g928nppH8ymTZvWNjU1PQkbA1OplEIwSiQslVJkB5IMhUJLz54964mnYx955JFv7dq16+GcLpJlC4ZPPxy1YLQiZLNgAAToMCCb0tLSAUmS9PwKnmAGX4snU01rOxBdKBSSgOFPnjw5J1eBsiwL58gfyuYardW29FDzObW0cpnSqpzkcuLEiRtuvfXW30QiEREGdZbZzQl9mOYPyrJMU6nUTOh7GKSiKCoWgfajlI4JgjAKVk4ymaThcJilybdml+vfedpHVT1QZIM5QpblcCKRKNVaLpAG/ht+QjtEURyiVAmOsTrYz1zy5GuLOg/lVBqlHiYL/B3mnVQqFdV79xv+3X8WDMeg0SMYlo0xLTM7OYpzJIlGaaTe3l6X97c40qSJQru6um68+eabW0OhkJhtZnNWAg2zqxYLG5xaq4ClggEDRAjkA3/UwW5QxIz1Wc7cjPhCoZBCIHp6mUmOhcaUNU1LKjksGLm7u/sKazEYPjB5GJ2vpDypci1TQ1ZQIrBiCtlRULeqONLp06cDRzArV65sE0VR0M52md3GPSS5E05XDMAYBi3rcxjIOhaM0hfweyAXNthtUcY8hSixQVUfASsmh44rp8g1Pj6uWBCF1F2GJ/xkf8/WzGQy6W2C4Qi5TGtbLgvGDaUxWIfc29urHyEzWJBXkoMFs2LFijaII3hFJpSjMAh4nmDMwKJ3VMBMOS7lkXtP9woTW0+mVGqGXl2SOkc1KsG0Qgym8NKgBIVEAAmmkOin6y4SC8aCn1P4PkIJTCKABGMSOBuzBTLIiy6SjRriY24uKoJhKzcQLIP9BNk2B9moGlmLgrpBhkgkkjp16lTIjTrdqoO5SOFwGKK8bEObc9XnGIAsEAl7oLItmTO9YBvb9FaanBKe1Q11wkY6JiNb9QKZmL7C8jnbIOiVIC8LUudYpvZukNdsBCJbkBc6CzppeHhYXrx4cUc4HB6HfRKgPJRmP6fM0hhUMr1Vs4m9CLAHRxRFOZVKJX75y19+JlfZsny25I/95/6mrDSRPVmCEDnMzhGYRS5dfDJBaTgMf4P/gzoTJEHCJJEIyeJwiXRZxXWvUDhDkOXr6em5Zt36df9XIIKyTK2STFacTeI70Wd6+aE/4RsZGYm9+eabN8AFTrByqPb1FMnLysrenT9//mlJkgS2uicIcPoq65drRZRnvwkrOL35ETY6CQLoAnnvvfeq+vr6qrUrSjB4QW9BflhxmjNnTvfs2bMvUkq1QfT0xst0uzPl41nBzSf3RBkg2/j4uKK/fX19V164cGEBwzYTsUBaMHoEwzbYwWzQ19eX+trXvnalX3bynnnrd9ccaPvFcVrSH6KhcbUP5cndusqW2/S2qymT+YTKTOoOqJ6aLD3YMjQC9nLBHl44Sg0/JDkFl8HA9iqZSjPk5FBscMWquxbMo9cOGiTcgiSHnbydnZ1H07sTxImt90wYGI3z5s37waFDhzxxo93GjRvvbW5uhhvtFLJjVhWQDNuNnkqllvb2euPCqR07djza2Ni4mW+jnbWJL58C8bBovjK4/j3bTl4gF+ik/v5+aefOnb45KnDq/eeXHGr7ebdY2g+jfDorcKHCk0jDUnAWAXqMJtJ/iEjIeBkRxueOfiV+z1y/HHZcuXLldV1dXZ2hUEgZsJnuDxBMRUXFU62trQ5f+s2DPyFwo11zc/OT0Wh04g5h5i4xt7q0tHTpyZMnPXFUoL6+/rGf/OQnm2Bs6X1sJ++MWOztfCYSH0LmzEqrZU/Jn81FYh01MDAgbd68eeGGDRu4zyI5y725m//6+88v+V17c3c4NihIMnSk1gZR8047aaTy+bTD15ndzMpSW8jKkQUiU1Ell5TyfElYKiXjg5eO/c/augq/EAy7MpNZBJkzLRDMpZde+lRHR4cnCGb9+vVrW1paphAMc+sgPlNSUgJn6Za++eabniCYLVu2PNrS0sJpwdg6zKcVpnceh+aKfZgVR0swzGWYcl3DQL+083/7x4JRrszsaDghlA0Irl/6rRx4hOsaJPVGu8rRO+J1vrFgOO/k9cy7SEAwe/bseZIRohqjmRgKqh57xkXavn37Yw0NDZuK/rBjxn0wfrz0+4QYKwDBZL6LNFw5csfyunl+s2Bse7bEYVNWvfQbCcaEdVHQGEwGwfjuTl7l0u/YoOi6BTP96djhO+N1vrlwitOCceHhNb4RgwTDh5NeKi8RjO8sGK8QjDxSOVQTr6vy0yqSnx5eKwTBWDHK0EViMVC4Pkm9xQxWkfBdJM6ZYroFMxRHguEEz3iyQhCMcSkncxQ5wUzuCvFzDEZ5OtYzLztWIsFYGZF58iLBmAeX00WyYrClhauurt5PKf17rai+J5iOhuNi2UDYAzEYnxHMrdcdOXLUN29T+41g8GXHALhIigWDBGNqavNpkBffpjbR25wWjImSM7IE7elYLxEMPLxWE6+bj0Fe63qqVwLPw2uyLHtmHwyHBePdw45mu7B6UfV+SnK6SJ5fpoYDa2wTIhDMofZnjwmxwUihXSS/EcyqVauuh7NIefbBeGajHQ/BeOnp2KIkmKBZMGfO/eKaAx2Nx5FgjE85SDCZmFmPcWpLRILRj8F43oLRdqK3CKZqoCa+5jLHXSSbxkEQCUYQhGU9PT2eeHgNCQYJxvi0P2X5DW6CmDyLJI1UDcTdIBhrUk/kRoKxCcgsxWzfvv3xhoaGjUX1bAm6SDYq1bSNdkgwNqI7rSieGIyXLBgOgpG6g/ayIxKMjUMgGAQD+2CUVxQzP7iuYc6cOZ4J8m7YsOH+3bt3fxtu4GNWgUZuJfKPBKOv37hMbXLce2kVyacuUk6CqaioeLq1tXW1ye6xNVseglEeXEOCSd+5pnOzka19kbWwoFkwSDDm9UaNwSDBmIcwZ05fukhWFxCQYGzUpqC4SNEIlSV9FwktGPP6YjvBWBj86CKZ7Mf0Ycdnj4uxQS+cRRqIx+ucX6Y2iVVmNrRgbALS/CoSBnmd7QLrpXvsqEB/Tbzucsf3wViHTSnBOsFYmFJNtMFvMZitW7c+3tTUlGuZ2osEY61Tg+gieeWwozxSGTiC8dIqkvvL1NbGGsdGOy8SjAnq12QpLoKxpiB5kc68k9efBINnkfJ2tLkEPiEYewdJIAnGzQuntN2RQTBkpKpvWXzNFVwukr3damoEBHEnLx529P4+GLwyk3e4TrNgqi7WxNf45mXHIBKMz65rKEoXCQmmSAiG88Ipz+zk5YnBIMGgBcM7fLnSwcNrBzoaumjZQKjQ98FII1V9cV0XyQP+kA6aPATjpX0wfiMYjlWknBdO2ak1FvbBGBMjaDEY5WXH9qZuoWxAhHfuJ78pT91zkRV/IrWmCRdJTr/sOFzVX7N8td+WqXMGef1GMF6KwXBstLPlRjseBrBAMPzDAlLqvU3t74fX9i3e17brhBjrFwiVlHMYwDMMUIVyMp6rZmnUf0rTEmcatXiiWEtUSl/XQCQiSAKRR+YP1MRX+22jXU6CKS8v/2FbW9s9xrTMmdQ8FkwxEswUtLOwDRKMSZ0827938b6Xm0+EywaFFDxIP0EtJgvkzEZlqhBM+kuqb1NXDd5Rs3a+X56O5dhoR8rLy5/2E8H47LCjLRYMj8oiwfCgpJPm7Pt7Fx9ob+oWS0fFFA2ZLMVYNioTIsgCkYTkhCUjSoTIo/OHvhK/pwoJxhievKn9tpN327Zt/9LY2LihqC6c4nCRSH19/YJ169b9ibfjC5kOYjAvtj53XCwdDkviaB5RWIwmF5/nSyMTIlPVTgJWSZOaYtGMVA4urb3bN68K+M2CWb9+/f179uzJdh+Mcl2Dl1wk3xMMT3Anc8RlI5hUKgV3aZC+vj5p5cqVNefPn3+vEMQBLwaEw2GSTCaVkd7S0nIslxyvvf3SwtaOX/9EiIxFJWE4HV6hYGNQQiSZUJq+SUkm8DtwaYSM4qaiSIkEvs+0NEAr7JeQAG43giKpJKYf3ZWSspCYO/DJm+++ZQFdMJJN5j/+8Y+l999//6LS0lI6Pj7uKsSArbZCWZarjx079qwoigL0PYvFadLI5eXlLfPnz/96JBIhbssbCoVoIpEgoA/wc/bs2f99//7929iFU3qXZF1yySX3LliwoNVVYNXKmO4ODQ0RwKuiomL9gQMH7somC+h4d3f3FbFY7G2n5S24iwQNBJIRRZGMjAzLlGYORAcg0GdI5beCIMCFatIbb7wR5qnZDNnylGt3mp6enhs//elPt7KnQvQGid11ZikPLoCTYrGYMDIvyo+qAAAcuElEQVQyQkKhkB7BwKQjj46OKm+XQxpJkpQ/bnyCICg37cEfIMBIJAI6odxmBzIoHK/+AfJTiUgGPS7UB6QIdYN80WhUTiaTcMuerjhBJZhpT8cqM7zaiaxDC9VBUC+bSWEA9Pb2QuTWHx8Hy3V1dd1YW1vbFo1GBTZQCtU4GASg/DCpwN+h7zPjBfA7+DeYkZPJpG4aJ+VnlpWW1LSWFvwdCIURJBBNtgGtlTNXV3F0o36TYSVSsZrT9oJKMgpuel8gCUZvHwwb1EzJeDrISaUChVHdJOm1117zD8FwgAIEc8stt7Slr491wUrMIxMQCBAMYK4XjFSvoSRg5ZSUlGRNx9F0w0k0E83EgM2UEXQW5GdEky2garhykxnYpAF9yybrogryZiMYLckUupOgc1QTWDp16lSgCAZcpJtuuqm1rKxM9IK1CIMT4htZYjDKwIUZOBqNTqRz263LJBpt/do9XGxQm+QGW7JlXkauE9eaqKewFoxpOy03TrkIxhaEbShE0ylyb29v4ad5G9rEigALZsWKFRCDEXMpn21VOrmh2TYhg1uQntvJWltYgnEIc58RjL9iMBx9phJMGwR5jREMMgUHvL5KUtQEU0g3iZnAEOQNmouUSTCFHBG6byFx7IV2SzfMumIW5bPE5JnuG/RvtnYUM8HAcmAhdZ/VLZ0+fdqd7bkWW8vr0aqrSMoyda4qectTyjCUeLJWdSDm3CLhFUVgUk+8uJYDvELLrHGLFGyLKshbXV09bZmarSTAz9HRUemKK67YJUnSsKZTs7JN5uYtA+NUq9iTm9golSVJkmHZMZVKpVpbW+/PVeb5862zXuxqu4WKg1S0ORwM2zAmmE7SblITiZgSiBQap4Ickgn8XU5IYWF2YunH/7qZ0n/QX5ckhPzhD3+48vbbb99SWloqQnAV2mn002JOlU2F+T+WB9KrS77w89K+vr4vyDKc3JzcHsBKg4FaVlbWE4lEDgAhJpNJWPlKnw3NUm+GPkw5c5orX2YLoBx1NVHZ1wKyhMPhv3733Xf/myiKlC1bs1UuCETD32fMmPHzaDT6J1il05aZC6dcOsyDryY/bBKFfUPKPq6ysrK/ffPNN/9Ljn0wwbtwKttOXrbcd/78+dT27duv3LBhw1v51bbwKc6+v2/xgd/vPR6bnQiPJft03rRzQsYwEVJw/cy4chaJymESCkXI2GBkYFnt3b45Tb1y5crrjh07dlQQBDEWi5HBwUFle4CWYGbNmvX9o0ePftUJFI2W+cADD9z7/PPPfyccDsFR9onsMIBh/4s6Kd105syZ3xgt24n0mzZtenT37t2bYMOgXvnJZLI4CIaZdDADXLhwQXrkkUeu9NVZpMPPnRCif4Hzh8o5ofSXMXlOmejZ3QyZaSCf5iwSu8dhcsip7ohAYB6XxRGVYCJESglETFWM3HTT6nlcd/Lm0miTLk/eQZJRLlw41dHR0VlWVibAAIXNdNpdsGA1XHrppT/o6Oioy1u2CwkefPDBtc8999yTzL1kbjwstcM3PDwMe3WW9vb2/toFcfJWsXXr1seampo25XCRiodg2N6T/v5+qb4eCOZBfxx27H9h8W9ffPZEdFa/IElcpwryKkb+BOpIFUaU+2CIHCaiHCLjA7NGbl7xgHWCyS+AiRTTWQssmK6urk44i5S510ShWlmWKyoqnmptbV1jokLbszCCgV3Q2iMEjBRBh5PJ5NKzZ896hmAaGxvBgtHFomgsGO3uw4sXL/ruTt7ftT1zIjSjXyDEpftgFCuJKi6ScuEU/HeKEjo2byRec69HCWa6jmuvzGRne7Sp8hGMU4ZWNmbasGHD2t27dz8ZDocnRqx2n4m6o3fpyZMnPUEw27Zte7ShoWEzEgylE9ua0xZMvasukhVFTV+Z+Wy3EBsUC38nb+XwnfG6Sr/cB8NzJ++cOXOeam9v94QFs379+rV79uxRCCZzx6ziFKf1WOMiWdEs6wbY9u3bH2toaPCBi2QjThz3wbhOMFa6Eghmn5vvImmFnf7w2tAd8TrfXDjFQzDl5eU/aGtr80QMxjjBWNEs63k5Hl4rnusamE9bCAvGSld6iWCkkcqheLyuynKQ1wogBvIiwRgAy0RSlWDgbepsq0iBJJhp+2C0B8aAYHbu3Llw7dq1Plmm9pQFM1gTr/PNjXZIMCZYw0AWb7hIafcnvePPhV0cHM+W+IpgXn3/hcUHOxqOi2UD4ULHYOSRSiQYAwPQaFK/uUjeIJg0yjm3axvtiFzpkWBsRHN6DAYJxkZ4M4tCgjEPrgmCMWfvBJlgYMe7CSAt9JqsLlNL6rMlaMGYBzN/Tu0yNd8qUv4ynUzBYcEELwbDQzBuL1Pn7eQcXAou0qH2Z48JscEIukh5kZySgCcGo7dMbW5qMyabXuo0wTQ/GQ6nr7qAT+fyKc/s5C3KVSTnCcZd9Ttz7hfXHOhoPO4MweRpi+IiweMC6adjpZGqgXh8jW/OIpklGOtUYa4Ev1kwSDBqP2esIsn19fULjZxFcpdSpiqnYYKxU9iMGAwSjDni4M3FQzAeexfpW42NjQ8X1XUNHBaMYYLhVRAn0hkmGDuF8DnBqA+v5Xybes6cOU+3t7evthM2s2UhwZhFzlurSEgwvP04fRWpvyZed7lfNtr5lGC+wx5e04vBFJcFw2+O5178yFdOvn/XDBi0YHjZgyMdEgwHSPYleeihh+5raWmBs0gTm2Mzg7zFRTD82BpaXTXAJ9Mk4DiLhBYMb78VgGCs9H1ms/xmwQDB7G5peTISHIKxeB8MvzYYIhhe/ddLhwRjBb2MvAUgGBulJ34kGC4L5rXTv5p8SdxOxIyVxbGKZJFg+OVxjWDQReLvlLwpLRMM/wyUVxYTCVSC6YxEIsob0Jkf3AfjpSAvj4skCMKynp6eX5mAw/YsSDAqpFaXqW3vGQMFemkVSR6p9GOQNyfBVFRUPN3a2uqJVSQkGAMDQ00KF5LDxeVowRjHTsmBBGMSOEKYi4QEYx7CnDnRgkELxppqZbhIZKSqb1l8zRVBWqb2mwWDq0j6Ko0WjMmhrlzX0P7scTE2WPDrGoJIMF6Kwagb7XyzDwYPO+pbML66MtNb98FUXayJr1kQJAvGgwST805eL1kwSDBIMCbtJgbc1OsapOHKi/Hldb4hGDzsaK378+VGggkAwXjqTl4kmHxjztK/85xFmvqqgKXqLGfmIJii3AfjKxcJCcb8OOCxYLz0qoDfCAZXkdCCMT86Iee0jXZ2xmCc34SHBGOt+/PlRoIJwDK1tx5eq+qLB2yZ2ksPr6EFk4/Ssv97QZepmViwXXxoaEjetm2boQunzDfbes6z/S8s3v9Sc7cQGxD1X5+xXse0Etjdv8Kw8i41kUVC5RSRRisHamru9c2NditWrLj+xIkTR0OhkPLWc+bFSOrTsZ7ZyQsE09zcPLFMzeSFt6nh7/BEq5diMDt27PjWM88883COp2OL405eNoAAiAsXLvjqNLUSg2lr7hZjfSKs6bjxUVkkAhGILPYRIkcJkUqISFMkOTJ7IF7zoG8Ihp1FEkWR6g0Cr51F2rhx433NzXAnb3hiQoY3tUOhkNLt8HdZlpedPn3aL2eRiodgYAZIJpOKBbNjxw7/WDDvv7D4xSO7u0OlF8WEnHKFYgQpTKgsEEkcIEQuIUQqJVROEDFVObj0ptWTD685H0axxKdf+tKXrm9tbe1k96uwM2kai1aePXv2Dw8fPnyPpYpsyvzAAw/c9/zzz0+5D4YRCxAkyJ9KpSwTjF3dtn379sd37dq1kRFgJgzJZLI4CAY6h5mZYMFs2rRp4ZYtW/5kk144Wsxb/S9f86sDu45HZw5HkpLkaF0ThUsCIYoFM6RYL1SOEkEgJDFc1l9bu9pXN9odOXKks6SkhMLsr+cizZw58+nOzk5PHHbUIxj25DHILooiGRsbW3b27FlPWDBbt259vKmpCZ6O1dXLoiEY6CTonEQiQUZHR+XPfe5zj0QikYvs2jAwle0euXDKM5tvqs5KEvz7v/7rv/57rrrfGTg69+grLz0cKhkOk5DakRqeoTRt1OTjHqAMovwfPIWhjDWZaMphfwUiUdJQmUpkjAgkTORURCZkXCbJGcPL/vaz36D02vFsMp8+fXreE0888QW4IgEGtZkv21vH2cqCejKxht9duHBh/sGDB7eBi5SNYKqqqg596EMf2sVm4VQqpYAMJ3TNyG4kD7STyQ7W9Z///OePHz58+EuhULqjmVoyNwkmyWuvvfbbV1999atG6mHtAZ00mk9j7U3RZ5DpnXfeuaWzs/Oz2cq0RDAGzSzTDTMKiN59MKwMZiInEokcysPZMs5keq9aqooD58yl119/Pe1gB+Tr7Oz8yPLly38fDoeFXATrUHOZnkH/Ksf4YbBmukbauiVJkmHgMgLKmI35e9lkg9igV4O4MpBhZlHaAHVu3TUpBH825V4dVR4FW5i4s83PlgiGXyYlZUEJRqtgaiQ+KygG22UquUaGVG9vb6AIpru7+yM333xzayQSUVZuHDAOuTFnZKFnvWROOuosr/zabZn1Vrj0Ggl6Y9Yq5AYtT0LAVHu/Uq7kQSWYA4SQT2obrgKizGpMgQowu06IxJREEATp1KlTol2d74VygGBqa2sVgtEO2kLIpiUWvZcSs8mULaZgdxu0xKKNtejoLrMa0rO1a/sVpreY6S6PDIxgZsRibzvtb7ppwUwjGDYjMVB4wLFbmbTlaWZIqbe3N1AE09XVdeOKFSvagGAKjTNgriWZXJaCVkfclJvJxGM1sbRuypc5DnjkZHkKbME4494uWrRIl2CYaQc/C21mgt86Pj4O+xvkU6dOqWFVJynNvbKBYGpra9tKSkoUF6mQX67YC5OLLQCwVUZed8WOdml1kbnNma4b6CqLc7gpW672aV2kXGRXYIKxo4uml5Ht0m9QINaJmZ2ZWxI2SOwzwkBRwuEwrGrJp0+fLizB2MzzWoJhmDvT0/lLBZy1MTe9fmcDBFZx4O+wmuTWBMRWh5h7pLVmtC4dyARYeoVgtKtaviIYO3Q9G8GAOkInwcAGgNxSIr1hwGYlURSlnp6eQLlIPT09N9bU1LTBKhIMWph9C/WxusFajEQiWfscti9Eo7DXR1A2Y7pleTFLQF1Bmqgf8GJkAm0AmeCDNoAOw59Cfix+CT8Bu4IfFaAFXkViAxo6hbknhQzygkKBkoRCIenVV18t3Ah0QEu1BAMzLxscDlSVt0hmkQDBwIDNtE7ANg2JotIXICcMYLdXvhiZMTJk+2LYBAj/zvQXfsIEWUiCYVYh4FVaWqoQTFEtU2d7eI113MDAQKq6uvor77777vm8GupcAthDAIoCMZjf5qrm1T/+9vKjnS/9mxhJiAkCZjKlAoUZTrOUIKQ3tCm3K2h3BMhEu5dOrQZ22ZHsx5rUsgUiEkJhpoTECTklj6eExKXDH7/5rjVX06tHs8nc2to664tf/OJHotGoYsFk20buHLRKyYpfO3PmzKv/8pe//AdsyAE59AZCLBb7eX9//xPqAM/0g7MFkXjT6TVzSl6Qa2xsTKlnyZIltSdOnFgH1h+zYuCndjKklG6RJOmoWrC2rGmyTiybphNbcRAm6tFMGvINN9xw9yuvvPLlbBv4kslk8C6c4njZMbVz584r165d+5bDSm5L8XDY8cXWvcdDJSPhlDiWp8wMldJNzZFGOT0dThOMLBBCkwRenpFHKgaW1f4v3xx25LwP5nttbW332tJZFgvZsGHDV5ubm/9duwKnJUXVpbqpt7f3NxarsiX75s2bv7m7efdmKuivmxcrwUg7d+5c6BuC6d+7eP/LzSdCpSNCCkwXFz7YJC/IlEhCUiUYmYiSQKThyuE7ltdVUnrtoAtiWK6Ci2DmlH+/rb3tq5Yrs6GAhx566N6Wlha4rmFiid/LBLNly5ZHm5ubN2U72lG0BFNfX3/lunXrfHHY8dT7u5cc7HiuO1Q6KKSoWwtOArhbhFB2lkgmghQi0kjV8J3x1cEimPLyH7S1tdXZwA+Wi+AkmKW9vb2/tlyZDQVs27bt0cbGxs3ZVpIKRzBWvME8wHC4SP6yYOA+mPbGE2KsXwB3ZcKGUaMt7Pia1gE3lUb10ifLgdC8pAQzIAqjWDTDQDDWLRgHu3+KdnBZMEgwpqlGJZgAWjA5NLS6uno/pfTvtahpNwb19/f7jmD2tzd0C7FB0cUXeIkMVKYQDCWUSEQAF2lk3vCd8a8GyoLxxpWZaYX2mwWzdevWx5qamoBgdEkqkBvteAjGqIvk1oyr10teelVAHqkcqonXVfnl4TW/WTDr169fu2fPnpwPr3npykyOS7+Dd+FU0Fwkiy87ciwZ5bCQM18VGK0crKmpm7zRzrRxrZ/RbiJHgrG5gzKKQ4JRAclwkXy1TG2RYKxpmMsEY03Y6bk5Ceb7bW3eWEXymwXD8fBaUVowSDC8IzmDYKSRqoF4fE3Q9sH4hGBgg6S3XhXgIBjcaMc71gqVDiyYQ+3PHhNigxFl05ubHxKMm2iTAFowSDCuapCJys6c+8U1Bzoaj+clGLsDGMqyNZwogD0xUnqZGi0YEz3In8XfBDM93BfUVaR9lNJPBWWZmptg+PWYP+U0gqkciMfrguYiFWSjnd58wEswp3t7f13Ym3bSKsThIhVlDMZX+2C8RDDySGV/TbzO08+WaAcuZ5C3IASjx/K8BOOVnbxIMPqrSJLRfTD8U779KT1FMMOV/TXLvU0w2h5AgrFfH7UlIsEEhGD2H246JpYNRD0Q5O2Lx9dcYWqjnRMxojzjBwjm6JEjnWH1hYPM5PAeVrmHjgrA29S7d+/OudFOkiTLLzvaRTtIMEgw1nQpcx/MSNXFmviaBaYIxpokpnLzWDDeOCqQbh4SjKluVjK5c88AIYRnJ6/fXCTPWDDDlRfvXH73FZReP2ReFdzLiQTjLNYcFkxRLlN7JgbD4zVADMYrBCOPVF64I373AiQYZwZuAC0YJBhnVMW+UpFgzGOJFox57HhyogWDMRgePcmeJnMfDLpI1vDMkxstGPPwYgzGJHZesmCk4cqL8eV1GOQ12Zf5shkhGLhom1Ll3sGCfWjBoAVjTfl0LJgAEszT7e3tq60BZU9uIwRjT43WSkGCUfGDS88lWVaerYAb7XAViVOxkGA4gbInWQAJxtRRAZ7Fj0zEXXORsr3syB7U8iPBHDjc9IpQNlBS8I12wXSR0IIxyY8cFowpgjEjDhKMGdQIIcpRASQYU+hxriIhwZhCl+uwY/CWqXksGD+9i4QEY0T7pxrX+QmGyHPmXPpUe3v7GiO1OJWWx0Xy0p28HBYMEoxTymJXua+d+80HXzy865gdLpLhC3oDH4PxFsF44jS1gQDIju3bH3u2oSHXqwJIMHYRgVPl2EkwhmUsgn0wfjvs6E8LZsbb6nPhhlWQN4OnYjCuuUgGZoNsQCLB8KrY9HT5XST/nab2J8HE3jbfizo5dcaVpwjGT8vUSDDmVXPVqlXXd3Z2HoXH5LVvPLMS4boGv52m9hnB4CqSUfW1wSgxVCUGeQ3BNSUxD8FUVFQ83dra6omNdg899NB9LS0tcB/MxHvyWmJUn9/x0tvU32psbHy4UC87asdiQS0YrdYNDQ1J//iP/3jlli1b/mRedd3L+dq5n3/w5aPPHZMiF0qo4NarApQoe25oUnk+Fh6oDslRIo/Mu/CVmrt8c5paJZjOkpISmkqlpnUaWDCVlZVPHzx40HMEoxUWSEYQBAJtCIfDy3p6en7lngZmrwmejm1sbNwEsul9gbz0W2+ZWmMSk+HhYXnr1q0L161b5wuCOXnu5x881PqzzvCswTJZTj9G78pHJUJJisjwUxaJKMVIcmj2X+6qvXuhX65rAII5fvx4pyAIVJIkIoqisptbARE4NH2j3Q/b2trucQXTPJWABQM32kWjUcosF7AOQHb4QqEQ/PAMwWzfvv3xhoaGjYWyYLRwTrdgHPI1shEMdBh00Llz5+RvfOMbC9auXfuWF5Qqnwx/7DuwaP/BvUfEssGZhCSUR9Id/yg8eZ9W6nRtIiHJUkLGZr5/W/y2q5wmGCuqoc0LBHP06NFOcDlgls2MwwDBeM1F0hIMyAuDF2RPJpNKT1BKPXNlJjwd29DQ8LBZC8ZKP2eOAU+4SNBhqVRKuuWWW35QWlo6mCkkKNwUVsxGzTaN8Mn6BEIEmJ3GiUAUi0GWJIHINCEnad/st947eZccHo4IgqS8VaSAySRVkc2knQnANZtfeNPAG0jsEkJ4FwnygTw0ERtaWLXk+yQ5IynSKJUIKH2aiCaCBjZhw1sMYJit7vfee6/84MGDd46Pj1NmvWi7FLr78ssvP/7Rj37012AlRCIRICHF2snUBV55eNOBzDAwoS5GIGfOnPmbo0ePfhYsLpATXCKYFBOJBLhGCtnccMMNjVddddUbIGcu3O2WX4sxk/vkyZOf6O7u/kghLJhMcioowTD/VTuL6a0q8CqH3elkIhGJSmlyITKhkkgIKSGSTEhKHpejpYSOJkeJIMcIVegF/j9NF4w0tOTBwGY/tf+WwUtpcgCvQdND8NAa++D34CbJcpKExRBJgRElRZRBQei43VDYWh5zL2CQwmDVDgT2b8x1gorh7w7PKVPaBzIBqY2PjytEwmItjHRUolPIBSwY9u+F1l2oHwgb5M9mvUBDiy4GY6v28hTGvXVWJpIgEyqn1MuLYVRHCJGBaBTVTwdcCQumZfK1ljb0qEZLRbmMy8m8FE6f03R98L4j1A8xmfQH8oFsbgWdecDGNNYR4FZYrqqSyWRAdvJq7KVcQV4uVAqSCNwQcJHAggEiSXc0VcwKGNxgUcAwn3RdJu9Rz2Wf8NgwWrLSEgwAIRIZ4i9KvWkZ0qTC5AJzBj9EQB+B4BCMpn1+JRgiA8EAmYCVAIN50k2ZDLhCGiMOkFmCSaXlgKVqElaJjsmjWi9wjECxqvBDBLISTHFstCuYAhiwONNxkElSmXQ/4PH5tJuU/vdsBGM2CqNnwbCy0tYLuEuEalewIA9YXegiFUy3fFBxIGMwH/jABw6IovhJH+CfISIjD714uJ0LemaRYS4Sy58mGfwQgUwE2KKKJElyV1fXFbGYzWeRdCB3bRVp8eLFB1KplMMEY8A0cVL/PCKGk00s3rJ91LkZorL9O7BU/vvf//6KuXPn2nvYsZAEc9VVV+0XBEFLMPl2prlGfgUYLPnarhXJaRx4ZTEjx0TZXrD1CtDPBqp0HiG2nD42Npbq7Oy8ypMEYxaG/v7+clEUowYQx6SIACJgMwLnz58npaWlsFP6z5ROCS7aXFO6ODOzkiOCYKGIACIQPASQYILXp9giRMAzCCDBeKYrUBCrCJh1363W67/87iGFBOM/7UCJEQHfIOAMwbhHkL4BGgV1AgFUNCdQtbNMZwjGTgmxLM8ggMPZM13hG0GQYHzTVSgoIuA/BJBg/NdnKLEPEEBrL91JSDA+UFYUERGwjECBGC/wBKPe3Mi7Hd5yP2IBiIDfEbCTiwJPMH7vbJQ/mAjYOYi9jBASjJd7B2VDBHyOABKMzzsQxUcEvIwAN8EUi0nn5c5C2byOAI6SzB7iJhivdy3KhwjkRwAJID9G9qZAgrEXT8+UhkPJM11R1IIgwfio+5E0fNRZKKqCABKMzYqAJGAzoFicLxDIpvdIML7oPhQSEfAnAkgw/uw3lBoR8AUCSDC+6CYUEhHwJwLeIxgMYmTRpOzAIGT+HHzFILX3CKYYUMc2IgJFgkDwCQan9yJRZWymFxHwDcHw8ARPGi92AsqECAQVgf8PJXznNSRjgc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306752" cy="330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6744"/>
            <a:ext cx="4018614" cy="4018614"/>
          </a:xfrm>
          <a:prstGeom prst="rect">
            <a:avLst/>
          </a:prstGeom>
        </p:spPr>
      </p:pic>
      <p:pic>
        <p:nvPicPr>
          <p:cNvPr id="20" name="Picture 6" descr="Médicament médicament - Icônes soins de santé et médical gratui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73" y="5676900"/>
            <a:ext cx="3173184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459636" y="3517527"/>
            <a:ext cx="4287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Concept Diagnostic</a:t>
            </a:r>
            <a:endParaRPr lang="fr-FR" sz="3600" b="1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304800" y="8478517"/>
            <a:ext cx="4596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Concept Médicaments</a:t>
            </a:r>
            <a:endParaRPr lang="fr-FR" sz="3600" b="1" dirty="0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412" y="4000500"/>
            <a:ext cx="2667000" cy="2667000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4301105" y="6430991"/>
            <a:ext cx="3365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Autres Concept</a:t>
            </a:r>
            <a:endParaRPr lang="fr-FR" sz="3600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073" y="4572000"/>
            <a:ext cx="3141284" cy="1524000"/>
          </a:xfrm>
          <a:prstGeom prst="rect">
            <a:avLst/>
          </a:prstGeom>
        </p:spPr>
      </p:pic>
      <p:sp>
        <p:nvSpPr>
          <p:cNvPr id="29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 rot="980059">
            <a:off x="5239463" y="1544025"/>
            <a:ext cx="4062790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 rot="19927436">
            <a:off x="5421459" y="6740554"/>
            <a:ext cx="4062790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>
            <a:off x="6651558" y="4163858"/>
            <a:ext cx="2784514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3" name="Freeform 17">
            <a:extLst>
              <a:ext uri="{FF2B5EF4-FFF2-40B4-BE49-F238E27FC236}">
                <a16:creationId xmlns:a16="http://schemas.microsoft.com/office/drawing/2014/main" id="{1D4AB9AE-E01D-DF2F-BFDC-D2274C8AE664}"/>
              </a:ext>
            </a:extLst>
          </p:cNvPr>
          <p:cNvSpPr/>
          <p:nvPr/>
        </p:nvSpPr>
        <p:spPr>
          <a:xfrm>
            <a:off x="12487766" y="3981306"/>
            <a:ext cx="2784514" cy="2686194"/>
          </a:xfrm>
          <a:custGeom>
            <a:avLst/>
            <a:gdLst/>
            <a:ahLst/>
            <a:cxnLst/>
            <a:rect l="l" t="t" r="r" b="b"/>
            <a:pathLst>
              <a:path w="2486161" h="2486161">
                <a:moveTo>
                  <a:pt x="0" y="0"/>
                </a:moveTo>
                <a:lnTo>
                  <a:pt x="2486162" y="0"/>
                </a:lnTo>
                <a:lnTo>
                  <a:pt x="2486162" y="2486161"/>
                </a:lnTo>
                <a:lnTo>
                  <a:pt x="0" y="2486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7717" y="4381500"/>
            <a:ext cx="2750589" cy="1783123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40D69BE3-8C76-2E67-97B8-565C6309F16B}"/>
              </a:ext>
            </a:extLst>
          </p:cNvPr>
          <p:cNvSpPr txBox="1"/>
          <p:nvPr/>
        </p:nvSpPr>
        <p:spPr>
          <a:xfrm>
            <a:off x="14600027" y="6241651"/>
            <a:ext cx="3365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CONCEPT ID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1082472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310</Words>
  <Application>Microsoft Office PowerPoint</Application>
  <PresentationFormat>Personnalisé</PresentationFormat>
  <Paragraphs>81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2" baseType="lpstr">
      <vt:lpstr>Open Sans Bold</vt:lpstr>
      <vt:lpstr>Kollektif Bold</vt:lpstr>
      <vt:lpstr>Arial</vt:lpstr>
      <vt:lpstr>Open Sans</vt:lpstr>
      <vt:lpstr>Arial Black</vt:lpstr>
      <vt:lpstr>Aileron</vt:lpstr>
      <vt:lpstr>Aileron Bold</vt:lpstr>
      <vt:lpstr>Calibri</vt:lpstr>
      <vt:lpstr>Open Sans Extra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Copie de Copie de Covid-Slide</dc:title>
  <cp:lastModifiedBy>pc</cp:lastModifiedBy>
  <cp:revision>22</cp:revision>
  <dcterms:created xsi:type="dcterms:W3CDTF">2006-08-16T00:00:00Z</dcterms:created>
  <dcterms:modified xsi:type="dcterms:W3CDTF">2024-12-09T08:35:08Z</dcterms:modified>
  <dc:identifier>DAGXTl9y-Fo</dc:identifier>
</cp:coreProperties>
</file>